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2" r:id="rId3"/>
    <p:sldId id="270" r:id="rId4"/>
    <p:sldId id="271" r:id="rId5"/>
    <p:sldId id="274" r:id="rId6"/>
    <p:sldId id="275" r:id="rId7"/>
    <p:sldId id="276" r:id="rId8"/>
    <p:sldId id="277" r:id="rId9"/>
    <p:sldId id="259" r:id="rId10"/>
    <p:sldId id="266" r:id="rId11"/>
    <p:sldId id="257" r:id="rId12"/>
    <p:sldId id="263" r:id="rId13"/>
    <p:sldId id="262" r:id="rId14"/>
    <p:sldId id="268" r:id="rId15"/>
    <p:sldId id="265" r:id="rId16"/>
    <p:sldId id="25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16AB9-1A05-445C-B9FC-EB6C3A386C8B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491A-010B-4209-B5C7-899D697C5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024335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cs typeface="Times New Roman" pitchFamily="18" charset="0"/>
              </a:rPr>
              <a:t>Презентация урока по русскому языку по теме  </a:t>
            </a:r>
            <a:r>
              <a:rPr lang="ru-RU" sz="2800" b="1" i="1" dirty="0" smtClean="0">
                <a:solidFill>
                  <a:srgbClr val="008000"/>
                </a:solidFill>
              </a:rPr>
              <a:t/>
            </a:r>
            <a:br>
              <a:rPr lang="ru-RU" sz="2800" b="1" i="1" dirty="0" smtClean="0">
                <a:solidFill>
                  <a:srgbClr val="008000"/>
                </a:solidFill>
              </a:rPr>
            </a:br>
            <a:r>
              <a:rPr lang="ru-RU" sz="2800" b="1" dirty="0" smtClean="0">
                <a:solidFill>
                  <a:srgbClr val="0000FF"/>
                </a:solidFill>
              </a:rPr>
              <a:t/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dirty="0" smtClean="0"/>
              <a:t>«Правописание слов с парным по глухости-звонкости согласным в корне слова</a:t>
            </a:r>
            <a:r>
              <a:rPr lang="ru-RU" sz="2800" b="1" dirty="0" smtClean="0"/>
              <a:t>».</a:t>
            </a:r>
            <a:r>
              <a:rPr lang="ru-RU" sz="2800" b="1" dirty="0" smtClean="0">
                <a:cs typeface="Times New Roman" pitchFamily="18" charset="0"/>
              </a:rPr>
              <a:t/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2 класс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cs typeface="Times New Roman" pitchFamily="18" charset="0"/>
              </a:rPr>
              <a:t>УМК «Школа России»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ru-RU" sz="2100" dirty="0" smtClean="0">
                <a:solidFill>
                  <a:schemeClr val="tx1"/>
                </a:solidFill>
                <a:cs typeface="Times New Roman" pitchFamily="18" charset="0"/>
              </a:rPr>
              <a:t>Подготовила: </a:t>
            </a:r>
            <a:r>
              <a:rPr lang="ru-RU" sz="2100" dirty="0" smtClean="0">
                <a:solidFill>
                  <a:schemeClr val="tx1"/>
                </a:solidFill>
                <a:cs typeface="Times New Roman" pitchFamily="18" charset="0"/>
              </a:rPr>
              <a:t>Ларина Т. А.,</a:t>
            </a:r>
            <a:endParaRPr lang="ru-RU" sz="21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ru-RU" sz="2100" dirty="0" smtClean="0">
                <a:solidFill>
                  <a:schemeClr val="tx1"/>
                </a:solidFill>
                <a:cs typeface="Times New Roman" pitchFamily="18" charset="0"/>
              </a:rPr>
              <a:t>учитель начальных классов</a:t>
            </a:r>
          </a:p>
          <a:p>
            <a:pPr algn="r"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МАОУ «СОШ № 11»</a:t>
            </a:r>
            <a:endParaRPr lang="ru-RU" sz="21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Г. Асбест Свердловской области</a:t>
            </a:r>
            <a:endParaRPr lang="ru-RU" sz="21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Тема: </a:t>
            </a:r>
            <a:r>
              <a:rPr lang="ru-RU" b="1" i="1" dirty="0" smtClean="0"/>
              <a:t>Правописание слов с парной согласной в корне, на конце слова.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26407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Знать:</a:t>
            </a:r>
          </a:p>
          <a:p>
            <a:r>
              <a:rPr lang="ru-RU" sz="3600" b="1" i="1" dirty="0" smtClean="0"/>
              <a:t>Уметь:</a:t>
            </a:r>
          </a:p>
          <a:p>
            <a:r>
              <a:rPr lang="ru-RU" sz="3600" b="1" dirty="0" smtClean="0"/>
              <a:t>Применять:</a:t>
            </a:r>
            <a:endParaRPr lang="ru-RU" sz="3600" b="1" i="1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Тема: </a:t>
            </a:r>
            <a:r>
              <a:rPr lang="ru-RU" b="1" i="1" dirty="0" smtClean="0"/>
              <a:t>Правописание слов с безударной гласной в корне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212976"/>
            <a:ext cx="8219256" cy="22322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</a:t>
            </a:r>
            <a:endParaRPr lang="ru-RU" sz="4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780928"/>
            <a:ext cx="8208912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знать </a:t>
            </a:r>
            <a:r>
              <a:rPr lang="ru-RU" sz="3600" i="1" dirty="0" smtClean="0"/>
              <a:t>правило написания слов с парной согласной в корне, на конце слова; </a:t>
            </a:r>
            <a:endParaRPr lang="ru-RU" sz="3600" dirty="0" smtClean="0"/>
          </a:p>
          <a:p>
            <a:r>
              <a:rPr lang="ru-RU" sz="3600" b="1" i="1" dirty="0" smtClean="0"/>
              <a:t>уметь </a:t>
            </a:r>
            <a:r>
              <a:rPr lang="ru-RU" sz="3600" i="1" dirty="0" smtClean="0"/>
              <a:t>правильно писать слова с парной согласной в корне, на конце слова; </a:t>
            </a:r>
            <a:endParaRPr lang="ru-RU" sz="3600" dirty="0" smtClean="0"/>
          </a:p>
          <a:p>
            <a:r>
              <a:rPr lang="ru-RU" sz="3600" b="1" i="1" dirty="0" smtClean="0"/>
              <a:t>применять</a:t>
            </a:r>
            <a:r>
              <a:rPr lang="ru-RU" sz="3600" i="1" dirty="0" smtClean="0"/>
              <a:t> правило проверки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91680" y="620688"/>
          <a:ext cx="5777487" cy="5760638"/>
        </p:xfrm>
        <a:graphic>
          <a:graphicData uri="http://schemas.openxmlformats.org/drawingml/2006/table">
            <a:tbl>
              <a:tblPr/>
              <a:tblGrid>
                <a:gridCol w="2888114"/>
                <a:gridCol w="2889373"/>
              </a:tblGrid>
              <a:tr h="1282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Можно ошибиться в написании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Не ошибёшься в написании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19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ду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ду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6600" kern="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пло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пло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6600" kern="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гри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гри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6600" kern="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кро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kern="800" dirty="0">
                          <a:latin typeface="Times New Roman"/>
                          <a:ea typeface="Times New Roman"/>
                          <a:cs typeface="Times New Roman"/>
                        </a:rPr>
                        <a:t>кро</a:t>
                      </a:r>
                      <a:r>
                        <a:rPr lang="ru-RU" sz="6600" kern="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6600" kern="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Правило проверки парных согласных в корне, на конце слова.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 Что бы проверить </a:t>
            </a:r>
            <a:r>
              <a:rPr lang="ru-RU" u="sng" dirty="0" smtClean="0"/>
              <a:t>парный </a:t>
            </a:r>
            <a:r>
              <a:rPr lang="ru-RU" dirty="0" smtClean="0"/>
              <a:t>согласный в корне слова, нужно или </a:t>
            </a:r>
            <a:r>
              <a:rPr lang="ru-RU" u="sng" dirty="0" smtClean="0"/>
              <a:t>изменить </a:t>
            </a:r>
            <a:r>
              <a:rPr lang="ru-RU" dirty="0" smtClean="0"/>
              <a:t>слово или подобрать</a:t>
            </a:r>
            <a:r>
              <a:rPr lang="ru-RU" u="sng" dirty="0" smtClean="0"/>
              <a:t> родственное</a:t>
            </a:r>
            <a:r>
              <a:rPr lang="ru-RU" dirty="0" smtClean="0"/>
              <a:t> слово так, чтобы после </a:t>
            </a:r>
            <a:r>
              <a:rPr lang="ru-RU" u="sng" dirty="0" smtClean="0"/>
              <a:t>согласного</a:t>
            </a:r>
            <a:r>
              <a:rPr lang="ru-RU" dirty="0" smtClean="0"/>
              <a:t> стоял </a:t>
            </a:r>
            <a:r>
              <a:rPr lang="ru-RU" u="sng" dirty="0" smtClean="0"/>
              <a:t>гласный</a:t>
            </a:r>
            <a:r>
              <a:rPr lang="ru-RU" dirty="0" smtClean="0"/>
              <a:t> звук.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Алгоритм (памятка)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1. </a:t>
            </a:r>
            <a:r>
              <a:rPr lang="ru-RU" b="1" dirty="0"/>
              <a:t>Изменю или  подберу </a:t>
            </a:r>
            <a:r>
              <a:rPr lang="ru-RU" dirty="0"/>
              <a:t>однокоренное слово, в котором безударный гласный становится ударным.</a:t>
            </a:r>
          </a:p>
          <a:p>
            <a:r>
              <a:rPr lang="ru-RU" dirty="0"/>
              <a:t>2. </a:t>
            </a:r>
            <a:r>
              <a:rPr lang="ru-RU" b="1" dirty="0"/>
              <a:t>Сравню</a:t>
            </a:r>
            <a:r>
              <a:rPr lang="ru-RU" dirty="0"/>
              <a:t> написание корней.</a:t>
            </a:r>
          </a:p>
          <a:p>
            <a:r>
              <a:rPr lang="ru-RU" dirty="0"/>
              <a:t>3. </a:t>
            </a:r>
            <a:r>
              <a:rPr lang="ru-RU" b="1" dirty="0"/>
              <a:t>Вставлю</a:t>
            </a:r>
            <a:r>
              <a:rPr lang="ru-RU" dirty="0"/>
              <a:t> пропущенную букву в проверяемое слово.                        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Продолжи фразу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Сегодня я узнал…</a:t>
            </a:r>
          </a:p>
          <a:p>
            <a:r>
              <a:rPr lang="ru-RU" b="1" dirty="0" smtClean="0"/>
              <a:t>Мне захотелось…</a:t>
            </a:r>
          </a:p>
          <a:p>
            <a:r>
              <a:rPr lang="ru-RU" b="1" dirty="0" smtClean="0"/>
              <a:t>У меня получилось…</a:t>
            </a:r>
          </a:p>
          <a:p>
            <a:r>
              <a:rPr lang="ru-RU" b="1" dirty="0" smtClean="0"/>
              <a:t>Я смог…</a:t>
            </a:r>
          </a:p>
          <a:p>
            <a:r>
              <a:rPr lang="ru-RU" b="1" dirty="0" smtClean="0"/>
              <a:t>Я выполнял задания…</a:t>
            </a:r>
          </a:p>
          <a:p>
            <a:r>
              <a:rPr lang="ru-RU" b="1" dirty="0" smtClean="0"/>
              <a:t>Я понял, что теперь могу …</a:t>
            </a:r>
          </a:p>
          <a:p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6600" dirty="0"/>
              <a:t/>
            </a:r>
            <a:br>
              <a:rPr lang="ru-RU" sz="6600" dirty="0"/>
            </a:br>
            <a:endParaRPr lang="ru-RU" sz="66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11560" y="548681"/>
            <a:ext cx="8075240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/>
              <a:t>Спасибо за урок!</a:t>
            </a:r>
            <a:endParaRPr lang="ru-RU" sz="6000" b="1" dirty="0"/>
          </a:p>
        </p:txBody>
      </p:sp>
      <p:pic>
        <p:nvPicPr>
          <p:cNvPr id="5" name="Содержимое 5" descr="http://img1.liveinternet.ru/images/attach/c/0/34/888/34888814_59757a198111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5544616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/>
          <a:lstStyle/>
          <a:p>
            <a:r>
              <a:rPr lang="ru-RU" b="1" dirty="0" smtClean="0"/>
              <a:t>На ошибках учатся!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http://i.smiles2k.net/big_smiles/big_smiles_17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654" y="1700808"/>
            <a:ext cx="399965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004048" y="476672"/>
            <a:ext cx="3429000" cy="4371975"/>
            <a:chOff x="3832" y="270"/>
            <a:chExt cx="2160" cy="2754"/>
          </a:xfrm>
        </p:grpSpPr>
        <p:sp>
          <p:nvSpPr>
            <p:cNvPr id="7" name="Oval 25"/>
            <p:cNvSpPr>
              <a:spLocks noChangeArrowheads="1"/>
            </p:cNvSpPr>
            <p:nvPr/>
          </p:nvSpPr>
          <p:spPr bwMode="auto">
            <a:xfrm rot="1367641">
              <a:off x="3832" y="1618"/>
              <a:ext cx="545" cy="1406"/>
            </a:xfrm>
            <a:prstGeom prst="ellipse">
              <a:avLst/>
            </a:pr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Freeform 28"/>
            <p:cNvSpPr>
              <a:spLocks/>
            </p:cNvSpPr>
            <p:nvPr/>
          </p:nvSpPr>
          <p:spPr bwMode="auto">
            <a:xfrm>
              <a:off x="4422" y="270"/>
              <a:ext cx="1570" cy="1960"/>
            </a:xfrm>
            <a:custGeom>
              <a:avLst/>
              <a:gdLst/>
              <a:ahLst/>
              <a:cxnLst>
                <a:cxn ang="0">
                  <a:pos x="0" y="1960"/>
                </a:cxn>
                <a:cxn ang="0">
                  <a:pos x="733" y="315"/>
                </a:cxn>
                <a:cxn ang="0">
                  <a:pos x="1025" y="68"/>
                </a:cxn>
                <a:cxn ang="0">
                  <a:pos x="1570" y="55"/>
                </a:cxn>
              </a:cxnLst>
              <a:rect l="0" t="0" r="r" b="b"/>
              <a:pathLst>
                <a:path w="1570" h="1960">
                  <a:moveTo>
                    <a:pt x="0" y="1960"/>
                  </a:moveTo>
                  <a:cubicBezTo>
                    <a:pt x="124" y="1686"/>
                    <a:pt x="562" y="630"/>
                    <a:pt x="733" y="315"/>
                  </a:cubicBezTo>
                  <a:cubicBezTo>
                    <a:pt x="904" y="0"/>
                    <a:pt x="886" y="111"/>
                    <a:pt x="1025" y="68"/>
                  </a:cubicBezTo>
                  <a:cubicBezTo>
                    <a:pt x="1164" y="25"/>
                    <a:pt x="1457" y="58"/>
                    <a:pt x="1570" y="55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AutoShape 23"/>
            <p:cNvSpPr>
              <a:spLocks noChangeArrowheads="1"/>
            </p:cNvSpPr>
            <p:nvPr/>
          </p:nvSpPr>
          <p:spPr bwMode="auto">
            <a:xfrm>
              <a:off x="4377" y="2230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1475656" y="476672"/>
            <a:ext cx="3670300" cy="4476750"/>
            <a:chOff x="879" y="321"/>
            <a:chExt cx="2312" cy="2820"/>
          </a:xfrm>
        </p:grpSpPr>
        <p:sp>
          <p:nvSpPr>
            <p:cNvPr id="11" name="AutoShape 21"/>
            <p:cNvSpPr>
              <a:spLocks noChangeArrowheads="1"/>
            </p:cNvSpPr>
            <p:nvPr/>
          </p:nvSpPr>
          <p:spPr bwMode="auto">
            <a:xfrm>
              <a:off x="2290" y="48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22"/>
            <p:cNvSpPr>
              <a:spLocks noChangeArrowheads="1"/>
            </p:cNvSpPr>
            <p:nvPr/>
          </p:nvSpPr>
          <p:spPr bwMode="auto">
            <a:xfrm>
              <a:off x="1837" y="98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879" y="539"/>
              <a:ext cx="1418" cy="2602"/>
            </a:xfrm>
            <a:custGeom>
              <a:avLst/>
              <a:gdLst/>
              <a:ahLst/>
              <a:cxnLst>
                <a:cxn ang="0">
                  <a:pos x="575" y="2231"/>
                </a:cxn>
                <a:cxn ang="0">
                  <a:pos x="611" y="2460"/>
                </a:cxn>
                <a:cxn ang="0">
                  <a:pos x="931" y="2432"/>
                </a:cxn>
                <a:cxn ang="0">
                  <a:pos x="1315" y="1911"/>
                </a:cxn>
                <a:cxn ang="0">
                  <a:pos x="1398" y="1326"/>
                </a:cxn>
                <a:cxn ang="0">
                  <a:pos x="1196" y="1162"/>
                </a:cxn>
                <a:cxn ang="0">
                  <a:pos x="721" y="1344"/>
                </a:cxn>
                <a:cxn ang="0">
                  <a:pos x="108" y="2076"/>
                </a:cxn>
                <a:cxn ang="0">
                  <a:pos x="72" y="2506"/>
                </a:cxn>
                <a:cxn ang="0">
                  <a:pos x="441" y="2184"/>
                </a:cxn>
                <a:cxn ang="0">
                  <a:pos x="1407" y="0"/>
                </a:cxn>
              </a:cxnLst>
              <a:rect l="0" t="0" r="r" b="b"/>
              <a:pathLst>
                <a:path w="1418" h="2602">
                  <a:moveTo>
                    <a:pt x="575" y="2231"/>
                  </a:moveTo>
                  <a:cubicBezTo>
                    <a:pt x="581" y="2269"/>
                    <a:pt x="552" y="2426"/>
                    <a:pt x="611" y="2460"/>
                  </a:cubicBezTo>
                  <a:cubicBezTo>
                    <a:pt x="670" y="2494"/>
                    <a:pt x="814" y="2523"/>
                    <a:pt x="931" y="2432"/>
                  </a:cubicBezTo>
                  <a:cubicBezTo>
                    <a:pt x="1048" y="2341"/>
                    <a:pt x="1237" y="2095"/>
                    <a:pt x="1315" y="1911"/>
                  </a:cubicBezTo>
                  <a:cubicBezTo>
                    <a:pt x="1393" y="1727"/>
                    <a:pt x="1418" y="1451"/>
                    <a:pt x="1398" y="1326"/>
                  </a:cubicBezTo>
                  <a:cubicBezTo>
                    <a:pt x="1378" y="1201"/>
                    <a:pt x="1309" y="1159"/>
                    <a:pt x="1196" y="1162"/>
                  </a:cubicBezTo>
                  <a:cubicBezTo>
                    <a:pt x="1083" y="1165"/>
                    <a:pt x="902" y="1192"/>
                    <a:pt x="721" y="1344"/>
                  </a:cubicBezTo>
                  <a:cubicBezTo>
                    <a:pt x="540" y="1496"/>
                    <a:pt x="216" y="1882"/>
                    <a:pt x="108" y="2076"/>
                  </a:cubicBezTo>
                  <a:cubicBezTo>
                    <a:pt x="0" y="2270"/>
                    <a:pt x="17" y="2488"/>
                    <a:pt x="72" y="2506"/>
                  </a:cubicBezTo>
                  <a:cubicBezTo>
                    <a:pt x="127" y="2524"/>
                    <a:pt x="219" y="2602"/>
                    <a:pt x="441" y="2184"/>
                  </a:cubicBezTo>
                  <a:cubicBezTo>
                    <a:pt x="663" y="1766"/>
                    <a:pt x="1206" y="455"/>
                    <a:pt x="1407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7"/>
            <p:cNvSpPr>
              <a:spLocks/>
            </p:cNvSpPr>
            <p:nvPr/>
          </p:nvSpPr>
          <p:spPr bwMode="auto">
            <a:xfrm>
              <a:off x="1318" y="321"/>
              <a:ext cx="1873" cy="820"/>
            </a:xfrm>
            <a:custGeom>
              <a:avLst/>
              <a:gdLst/>
              <a:ahLst/>
              <a:cxnLst>
                <a:cxn ang="0">
                  <a:pos x="529" y="721"/>
                </a:cxn>
                <a:cxn ang="0">
                  <a:pos x="209" y="767"/>
                </a:cxn>
                <a:cxn ang="0">
                  <a:pos x="35" y="401"/>
                </a:cxn>
                <a:cxn ang="0">
                  <a:pos x="422" y="64"/>
                </a:cxn>
                <a:cxn ang="0">
                  <a:pos x="1873" y="17"/>
                </a:cxn>
              </a:cxnLst>
              <a:rect l="0" t="0" r="r" b="b"/>
              <a:pathLst>
                <a:path w="1873" h="820">
                  <a:moveTo>
                    <a:pt x="529" y="721"/>
                  </a:moveTo>
                  <a:cubicBezTo>
                    <a:pt x="476" y="729"/>
                    <a:pt x="291" y="820"/>
                    <a:pt x="209" y="767"/>
                  </a:cubicBezTo>
                  <a:cubicBezTo>
                    <a:pt x="127" y="714"/>
                    <a:pt x="0" y="518"/>
                    <a:pt x="35" y="401"/>
                  </a:cubicBezTo>
                  <a:cubicBezTo>
                    <a:pt x="70" y="284"/>
                    <a:pt x="116" y="128"/>
                    <a:pt x="422" y="64"/>
                  </a:cubicBezTo>
                  <a:cubicBezTo>
                    <a:pt x="728" y="0"/>
                    <a:pt x="1571" y="27"/>
                    <a:pt x="1873" y="17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214312" y="440531"/>
            <a:ext cx="8605838" cy="4392613"/>
            <a:chOff x="158" y="300"/>
            <a:chExt cx="5421" cy="2767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AutoShape 31"/>
          <p:cNvSpPr>
            <a:spLocks noChangeArrowheads="1"/>
          </p:cNvSpPr>
          <p:nvPr/>
        </p:nvSpPr>
        <p:spPr bwMode="auto">
          <a:xfrm rot="12875164">
            <a:off x="3771276" y="933812"/>
            <a:ext cx="649288" cy="171715"/>
          </a:xfrm>
          <a:prstGeom prst="homePlate">
            <a:avLst>
              <a:gd name="adj" fmla="val 11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0.02338 C -0.04063 0.06944 -0.14827 0.44375 -0.1875 0.53356 C -0.22674 0.62338 -0.24462 0.53819 -0.24688 0.51574 C -0.24914 0.49328 -0.22674 0.44213 -0.20105 0.39884 C -0.17535 0.35555 -0.12518 0.27847 -0.09271 0.25578 C -0.06025 0.2331 -0.01841 0.23403 -0.0066 0.26227 C 0.0052 0.29051 -0.00695 0.37778 -0.02188 0.42523 C -0.03681 0.47268 -0.07674 0.52824 -0.09584 0.54745 C -0.11493 0.56643 -0.12796 0.54884 -0.13646 0.54051 C -0.14497 0.53217 -0.14514 0.50463 -0.14688 0.49745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00" y="3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56 0.09953 C -0.09775 0.11203 -0.11476 0.12477 -0.12848 0.11898 C -0.14219 0.11319 -0.1566 0.08565 -0.16285 0.06458 C -0.1691 0.04352 -0.17414 0.00949 -0.16632 -0.0081 C -0.15851 -0.0257 -0.16823 -0.03426 -0.11632 -0.04144 C -0.06441 -0.04861 0.09114 -0.04931 0.14566 -0.05139 " pathEditMode="relative" rAng="0" ptsTypes="aaaaaa">
                                      <p:cBhvr>
                                        <p:cTn id="9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34 0.3287 C 0.26041 0.29097 0.25694 0.27662 0.24809 0.26759 C 0.23923 0.25856 0.22014 0.25231 0.20121 0.27453 C 0.18229 0.29676 0.14687 0.35648 0.13454 0.40092 C 0.12222 0.44537 0.12413 0.51389 0.12725 0.5412 C 0.13038 0.56852 0.13923 0.57268 0.15329 0.56481 C 0.16736 0.55694 0.19427 0.5331 0.21163 0.49398 C 0.22899 0.45486 0.24826 0.36643 0.25434 0.3287 Z " pathEditMode="relative" rAng="0" ptsTypes="aaaaaaaa">
                                      <p:cBhvr>
                                        <p:cTn id="1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11 0.41504 C 0.25798 0.35 0.33507 0.10069 0.36701 0.02523 C 0.39895 -0.05023 0.40659 -0.02732 0.42829 -0.03727 C 0.45 -0.04722 0.48402 -0.03449 0.49757 -0.03403 C 0.51163 -0.03334 0.50746 -0.03403 0.51007 -0.03403 " pathEditMode="relative" rAng="0" ptsTypes="aaaaa">
                                      <p:cBhvr>
                                        <p:cTn id="15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2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55650" y="476250"/>
            <a:ext cx="5256213" cy="4375150"/>
            <a:chOff x="476" y="300"/>
            <a:chExt cx="3311" cy="2756"/>
          </a:xfrm>
        </p:grpSpPr>
        <p:sp>
          <p:nvSpPr>
            <p:cNvPr id="3" name="AutoShape 9"/>
            <p:cNvSpPr>
              <a:spLocks noChangeArrowheads="1"/>
            </p:cNvSpPr>
            <p:nvPr/>
          </p:nvSpPr>
          <p:spPr bwMode="auto">
            <a:xfrm>
              <a:off x="2231" y="502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0"/>
            <p:cNvSpPr>
              <a:spLocks noChangeArrowheads="1"/>
            </p:cNvSpPr>
            <p:nvPr/>
          </p:nvSpPr>
          <p:spPr bwMode="auto">
            <a:xfrm>
              <a:off x="2880" y="456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1881" y="889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476" y="594"/>
              <a:ext cx="1801" cy="2417"/>
            </a:xfrm>
            <a:custGeom>
              <a:avLst/>
              <a:gdLst/>
              <a:ahLst/>
              <a:cxnLst>
                <a:cxn ang="0">
                  <a:pos x="22" y="2019"/>
                </a:cxn>
                <a:cxn ang="0">
                  <a:pos x="22" y="2226"/>
                </a:cxn>
                <a:cxn ang="0">
                  <a:pos x="153" y="2391"/>
                </a:cxn>
                <a:cxn ang="0">
                  <a:pos x="466" y="2316"/>
                </a:cxn>
                <a:cxn ang="0">
                  <a:pos x="871" y="1781"/>
                </a:cxn>
                <a:cxn ang="0">
                  <a:pos x="1801" y="0"/>
                </a:cxn>
              </a:cxnLst>
              <a:rect l="0" t="0" r="r" b="b"/>
              <a:pathLst>
                <a:path w="1801" h="2417">
                  <a:moveTo>
                    <a:pt x="22" y="2019"/>
                  </a:moveTo>
                  <a:cubicBezTo>
                    <a:pt x="11" y="2091"/>
                    <a:pt x="0" y="2164"/>
                    <a:pt x="22" y="2226"/>
                  </a:cubicBezTo>
                  <a:cubicBezTo>
                    <a:pt x="44" y="2288"/>
                    <a:pt x="79" y="2377"/>
                    <a:pt x="153" y="2391"/>
                  </a:cubicBezTo>
                  <a:cubicBezTo>
                    <a:pt x="227" y="2406"/>
                    <a:pt x="346" y="2417"/>
                    <a:pt x="466" y="2316"/>
                  </a:cubicBezTo>
                  <a:cubicBezTo>
                    <a:pt x="585" y="2214"/>
                    <a:pt x="648" y="2167"/>
                    <a:pt x="871" y="1781"/>
                  </a:cubicBezTo>
                  <a:cubicBezTo>
                    <a:pt x="1094" y="1395"/>
                    <a:pt x="1607" y="371"/>
                    <a:pt x="1801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5"/>
            <p:cNvSpPr>
              <a:spLocks/>
            </p:cNvSpPr>
            <p:nvPr/>
          </p:nvSpPr>
          <p:spPr bwMode="auto">
            <a:xfrm>
              <a:off x="1793" y="539"/>
              <a:ext cx="1114" cy="2517"/>
            </a:xfrm>
            <a:custGeom>
              <a:avLst/>
              <a:gdLst/>
              <a:ahLst/>
              <a:cxnLst>
                <a:cxn ang="0">
                  <a:pos x="803" y="2145"/>
                </a:cxn>
                <a:cxn ang="0">
                  <a:pos x="192" y="2486"/>
                </a:cxn>
                <a:cxn ang="0">
                  <a:pos x="13" y="2334"/>
                </a:cxn>
                <a:cxn ang="0">
                  <a:pos x="273" y="1658"/>
                </a:cxn>
                <a:cxn ang="0">
                  <a:pos x="1114" y="0"/>
                </a:cxn>
              </a:cxnLst>
              <a:rect l="0" t="0" r="r" b="b"/>
              <a:pathLst>
                <a:path w="1114" h="2517">
                  <a:moveTo>
                    <a:pt x="803" y="2145"/>
                  </a:moveTo>
                  <a:cubicBezTo>
                    <a:pt x="701" y="2202"/>
                    <a:pt x="323" y="2455"/>
                    <a:pt x="192" y="2486"/>
                  </a:cubicBezTo>
                  <a:cubicBezTo>
                    <a:pt x="60" y="2517"/>
                    <a:pt x="0" y="2472"/>
                    <a:pt x="13" y="2334"/>
                  </a:cubicBezTo>
                  <a:cubicBezTo>
                    <a:pt x="27" y="2196"/>
                    <a:pt x="90" y="2047"/>
                    <a:pt x="273" y="1658"/>
                  </a:cubicBezTo>
                  <a:cubicBezTo>
                    <a:pt x="456" y="1269"/>
                    <a:pt x="939" y="345"/>
                    <a:pt x="1114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1280" y="300"/>
              <a:ext cx="2507" cy="749"/>
            </a:xfrm>
            <a:custGeom>
              <a:avLst/>
              <a:gdLst/>
              <a:ahLst/>
              <a:cxnLst>
                <a:cxn ang="0">
                  <a:pos x="529" y="721"/>
                </a:cxn>
                <a:cxn ang="0">
                  <a:pos x="209" y="767"/>
                </a:cxn>
                <a:cxn ang="0">
                  <a:pos x="35" y="401"/>
                </a:cxn>
                <a:cxn ang="0">
                  <a:pos x="422" y="64"/>
                </a:cxn>
                <a:cxn ang="0">
                  <a:pos x="2165" y="19"/>
                </a:cxn>
              </a:cxnLst>
              <a:rect l="0" t="0" r="r" b="b"/>
              <a:pathLst>
                <a:path w="2165" h="820">
                  <a:moveTo>
                    <a:pt x="529" y="721"/>
                  </a:moveTo>
                  <a:cubicBezTo>
                    <a:pt x="476" y="729"/>
                    <a:pt x="291" y="820"/>
                    <a:pt x="209" y="767"/>
                  </a:cubicBezTo>
                  <a:cubicBezTo>
                    <a:pt x="127" y="714"/>
                    <a:pt x="0" y="518"/>
                    <a:pt x="35" y="401"/>
                  </a:cubicBezTo>
                  <a:cubicBezTo>
                    <a:pt x="70" y="284"/>
                    <a:pt x="67" y="128"/>
                    <a:pt x="422" y="64"/>
                  </a:cubicBezTo>
                  <a:cubicBezTo>
                    <a:pt x="777" y="0"/>
                    <a:pt x="1802" y="29"/>
                    <a:pt x="2165" y="19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5529263" y="2636838"/>
            <a:ext cx="2220912" cy="2195512"/>
            <a:chOff x="3483" y="1661"/>
            <a:chExt cx="1399" cy="1383"/>
          </a:xfrm>
        </p:grpSpPr>
        <p:sp>
          <p:nvSpPr>
            <p:cNvPr id="10" name="Freeform 19"/>
            <p:cNvSpPr>
              <a:spLocks/>
            </p:cNvSpPr>
            <p:nvPr/>
          </p:nvSpPr>
          <p:spPr bwMode="auto">
            <a:xfrm>
              <a:off x="3483" y="1691"/>
              <a:ext cx="576" cy="1320"/>
            </a:xfrm>
            <a:custGeom>
              <a:avLst/>
              <a:gdLst/>
              <a:ahLst/>
              <a:cxnLst>
                <a:cxn ang="0">
                  <a:pos x="0" y="1320"/>
                </a:cxn>
                <a:cxn ang="0">
                  <a:pos x="576" y="0"/>
                </a:cxn>
              </a:cxnLst>
              <a:rect l="0" t="0" r="r" b="b"/>
              <a:pathLst>
                <a:path w="576" h="1320">
                  <a:moveTo>
                    <a:pt x="0" y="1320"/>
                  </a:moveTo>
                  <a:cubicBezTo>
                    <a:pt x="96" y="1100"/>
                    <a:pt x="456" y="275"/>
                    <a:pt x="576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4013" y="166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3922" y="1691"/>
              <a:ext cx="960" cy="1353"/>
            </a:xfrm>
            <a:custGeom>
              <a:avLst/>
              <a:gdLst/>
              <a:ahLst/>
              <a:cxnLst>
                <a:cxn ang="0">
                  <a:pos x="960" y="884"/>
                </a:cxn>
                <a:cxn ang="0">
                  <a:pos x="476" y="1278"/>
                </a:cxn>
                <a:cxn ang="0">
                  <a:pos x="247" y="1278"/>
                </a:cxn>
                <a:cxn ang="0">
                  <a:pos x="339" y="830"/>
                </a:cxn>
                <a:cxn ang="0">
                  <a:pos x="595" y="290"/>
                </a:cxn>
                <a:cxn ang="0">
                  <a:pos x="567" y="71"/>
                </a:cxn>
                <a:cxn ang="0">
                  <a:pos x="375" y="34"/>
                </a:cxn>
                <a:cxn ang="0">
                  <a:pos x="0" y="278"/>
                </a:cxn>
              </a:cxnLst>
              <a:rect l="0" t="0" r="r" b="b"/>
              <a:pathLst>
                <a:path w="960" h="1353">
                  <a:moveTo>
                    <a:pt x="960" y="884"/>
                  </a:moveTo>
                  <a:cubicBezTo>
                    <a:pt x="879" y="950"/>
                    <a:pt x="595" y="1212"/>
                    <a:pt x="476" y="1278"/>
                  </a:cubicBezTo>
                  <a:cubicBezTo>
                    <a:pt x="357" y="1344"/>
                    <a:pt x="270" y="1353"/>
                    <a:pt x="247" y="1278"/>
                  </a:cubicBezTo>
                  <a:cubicBezTo>
                    <a:pt x="224" y="1203"/>
                    <a:pt x="281" y="995"/>
                    <a:pt x="339" y="830"/>
                  </a:cubicBezTo>
                  <a:cubicBezTo>
                    <a:pt x="397" y="665"/>
                    <a:pt x="557" y="417"/>
                    <a:pt x="595" y="290"/>
                  </a:cubicBezTo>
                  <a:cubicBezTo>
                    <a:pt x="633" y="163"/>
                    <a:pt x="604" y="114"/>
                    <a:pt x="567" y="71"/>
                  </a:cubicBezTo>
                  <a:cubicBezTo>
                    <a:pt x="530" y="28"/>
                    <a:pt x="469" y="0"/>
                    <a:pt x="375" y="34"/>
                  </a:cubicBezTo>
                  <a:cubicBezTo>
                    <a:pt x="281" y="68"/>
                    <a:pt x="78" y="227"/>
                    <a:pt x="0" y="278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3922" y="1932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269081" y="458788"/>
            <a:ext cx="8605838" cy="4392613"/>
            <a:chOff x="158" y="300"/>
            <a:chExt cx="5421" cy="2767"/>
          </a:xfrm>
        </p:grpSpPr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AutoShape 25"/>
          <p:cNvSpPr>
            <a:spLocks noChangeArrowheads="1"/>
          </p:cNvSpPr>
          <p:nvPr/>
        </p:nvSpPr>
        <p:spPr bwMode="auto">
          <a:xfrm rot="12875164">
            <a:off x="3547517" y="936221"/>
            <a:ext cx="649287" cy="144463"/>
          </a:xfrm>
          <a:prstGeom prst="homePlate">
            <a:avLst>
              <a:gd name="adj" fmla="val 11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33526E-6 C -0.00607 0.01826 -0.00086 0.01872 -0.03698 0.11005 C -0.07309 0.20138 -0.1743 0.47005 -0.21632 0.54774 C -0.25833 0.62543 -0.27326 0.58797 -0.28889 0.57664 C -0.30451 0.56531 -0.30659 0.49595 -0.31007 0.48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3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63 -0.00763 C 0.08542 0.07468 -0.03854 0.38751 -0.06562 0.48647 C -0.09271 0.58543 -0.06788 0.58034 -0.04652 0.58589 C -0.02517 0.59144 0.04028 0.53387 0.06302 0.52023 " pathEditMode="relative" rAng="0" ptsTypes="aaaa">
                                      <p:cBhvr>
                                        <p:cTn id="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2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73 0.11653 C -0.09132 0.12393 -0.1059 0.13156 -0.12118 0.11861 C -0.13646 0.10566 -0.16632 0.0608 -0.16875 0.03838 C -0.17118 0.01595 -0.16666 -0.00393 -0.13541 -0.01665 C -0.10416 -0.02937 -0.046 -0.03584 0.01858 -0.03792 C 0.08316 -0.04 0.21302 -0.03076 0.25191 -0.02937 " pathEditMode="relative" ptsTypes="aaaaaA">
                                      <p:cBhvr>
                                        <p:cTn id="1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747 0.26659 C 0.29132 0.31745 0.23073 0.50774 0.21059 0.57109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0" y="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039 0.33849 C 0.29861 0.32832 0.37795 0.2652 0.38993 0.2793 C 0.40191 0.29341 0.36146 0.37156 0.35191 0.42312 C 0.34236 0.47468 0.31389 0.5778 0.33282 0.58797 C 0.35174 0.59815 0.43837 0.50589 0.46615 0.48439 " pathEditMode="relative" rAng="0" ptsTypes="aaaaa">
                                      <p:cBhvr>
                                        <p:cTn id="1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8" grpId="3" animBg="1"/>
      <p:bldP spid="18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Парные согласные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67544" y="3068960"/>
          <a:ext cx="822959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26216"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chemeClr val="tx1"/>
                          </a:solidFill>
                        </a:rPr>
                        <a:t>Звон-кие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err="1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smtClean="0">
                          <a:solidFill>
                            <a:schemeClr val="tx1"/>
                          </a:solidFill>
                        </a:rPr>
                        <a:t>ж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dirty="0" err="1" smtClean="0">
                          <a:solidFill>
                            <a:schemeClr val="tx1"/>
                          </a:solidFill>
                        </a:rPr>
                        <a:t>з</a:t>
                      </a:r>
                      <a:endParaRPr lang="ru-RU" sz="7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err="1" smtClean="0"/>
                        <a:t>Глу-хие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err="1" smtClean="0"/>
                        <a:t>п</a:t>
                      </a:r>
                      <a:endParaRPr lang="ru-RU" sz="7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err="1" smtClean="0"/>
                        <a:t>ф</a:t>
                      </a:r>
                      <a:endParaRPr lang="ru-RU" sz="7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smtClean="0"/>
                        <a:t>к</a:t>
                      </a:r>
                      <a:endParaRPr lang="ru-RU" sz="7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smtClean="0"/>
                        <a:t>т</a:t>
                      </a:r>
                      <a:endParaRPr lang="ru-RU" sz="7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err="1" smtClean="0"/>
                        <a:t>ш</a:t>
                      </a:r>
                      <a:endParaRPr lang="ru-RU" sz="7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200" b="1" dirty="0" smtClean="0"/>
                        <a:t>с</a:t>
                      </a:r>
                      <a:endParaRPr lang="ru-RU" sz="7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/>
              <a:t>Сне</a:t>
            </a:r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r>
              <a:rPr lang="ru-RU" sz="6600" b="1" dirty="0" smtClean="0"/>
              <a:t>, лё</a:t>
            </a:r>
            <a:r>
              <a:rPr lang="ru-RU" sz="6600" b="1" dirty="0" smtClean="0">
                <a:solidFill>
                  <a:srgbClr val="00B050"/>
                </a:solidFill>
              </a:rPr>
              <a:t>д</a:t>
            </a:r>
            <a:r>
              <a:rPr lang="ru-RU" sz="6600" b="1" dirty="0" smtClean="0"/>
              <a:t>, сугро</a:t>
            </a:r>
            <a:r>
              <a:rPr lang="ru-RU" sz="6600" b="1" dirty="0" smtClean="0">
                <a:solidFill>
                  <a:srgbClr val="00B050"/>
                </a:solidFill>
              </a:rPr>
              <a:t>б</a:t>
            </a:r>
            <a:r>
              <a:rPr lang="ru-RU" sz="6600" b="1" dirty="0" smtClean="0"/>
              <a:t>, го</a:t>
            </a:r>
            <a:r>
              <a:rPr lang="ru-RU" sz="6600" b="1" dirty="0" smtClean="0">
                <a:solidFill>
                  <a:srgbClr val="00B050"/>
                </a:solidFill>
              </a:rPr>
              <a:t>д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5400" dirty="0"/>
          </a:p>
        </p:txBody>
      </p:sp>
      <p:pic>
        <p:nvPicPr>
          <p:cNvPr id="4" name="Рисунок 3" descr="http://im0-tub-ru.yandex.net/i?id=197639877-10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628800"/>
            <a:ext cx="88569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 ошибках учатся!</a:t>
            </a:r>
            <a:endParaRPr lang="ru-RU" b="1" dirty="0"/>
          </a:p>
        </p:txBody>
      </p:sp>
      <p:pic>
        <p:nvPicPr>
          <p:cNvPr id="6" name="Содержимое 5" descr="http://i.smiles2k.net/big_smiles/big_smiles_170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4187343" cy="384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Сне</a:t>
            </a:r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r>
              <a:rPr lang="ru-RU" sz="6600" b="1" dirty="0" smtClean="0"/>
              <a:t>, лё</a:t>
            </a:r>
            <a:r>
              <a:rPr lang="ru-RU" sz="6600" b="1" dirty="0" smtClean="0">
                <a:solidFill>
                  <a:srgbClr val="00B050"/>
                </a:solidFill>
              </a:rPr>
              <a:t>д</a:t>
            </a:r>
            <a:r>
              <a:rPr lang="ru-RU" sz="6600" b="1" dirty="0" smtClean="0"/>
              <a:t>, сугро</a:t>
            </a:r>
            <a:r>
              <a:rPr lang="ru-RU" sz="6600" b="1" dirty="0" smtClean="0">
                <a:solidFill>
                  <a:srgbClr val="00B050"/>
                </a:solidFill>
              </a:rPr>
              <a:t>б</a:t>
            </a:r>
            <a:r>
              <a:rPr lang="ru-RU" sz="6600" b="1" dirty="0" smtClean="0"/>
              <a:t>, го</a:t>
            </a:r>
            <a:r>
              <a:rPr lang="ru-RU" sz="6600" b="1" dirty="0" smtClean="0">
                <a:solidFill>
                  <a:srgbClr val="00B050"/>
                </a:solidFill>
              </a:rPr>
              <a:t>д</a:t>
            </a:r>
            <a:endParaRPr lang="ru-RU" sz="6600" b="1" dirty="0"/>
          </a:p>
        </p:txBody>
      </p:sp>
      <p:pic>
        <p:nvPicPr>
          <p:cNvPr id="4" name="Содержимое 3" descr="http://im0-tub-ru.yandex.net/i?id=197639877-10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4096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Арка 5"/>
          <p:cNvSpPr/>
          <p:nvPr/>
        </p:nvSpPr>
        <p:spPr>
          <a:xfrm>
            <a:off x="2699792" y="476672"/>
            <a:ext cx="1368152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4427984" y="404664"/>
            <a:ext cx="2304256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611560" y="476672"/>
            <a:ext cx="1728192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Арка 8"/>
          <p:cNvSpPr/>
          <p:nvPr/>
        </p:nvSpPr>
        <p:spPr>
          <a:xfrm>
            <a:off x="7164288" y="476672"/>
            <a:ext cx="1368152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Проблема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5400" i="1" dirty="0"/>
              <a:t>Как пишутся слова с </a:t>
            </a:r>
            <a:r>
              <a:rPr lang="ru-RU" sz="5400" i="1" dirty="0" smtClean="0"/>
              <a:t>парной  согласной </a:t>
            </a:r>
            <a:r>
              <a:rPr lang="ru-RU" sz="5400" i="1" dirty="0"/>
              <a:t>в </a:t>
            </a:r>
            <a:r>
              <a:rPr lang="ru-RU" sz="5400" i="1" dirty="0" smtClean="0"/>
              <a:t>корне, на конце слова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</TotalTime>
  <Words>234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урока по русскому языку по теме    «Правописание слов с парным по глухости-звонкости согласным в корне слова». 2 класс УМК «Школа России» </vt:lpstr>
      <vt:lpstr>На ошибках учатся!</vt:lpstr>
      <vt:lpstr>Слайд 3</vt:lpstr>
      <vt:lpstr>Слайд 4</vt:lpstr>
      <vt:lpstr>Парные согласные</vt:lpstr>
      <vt:lpstr>Снег, лёд, сугроб, год</vt:lpstr>
      <vt:lpstr>На ошибках учатся!</vt:lpstr>
      <vt:lpstr>Снег, лёд, сугроб, год</vt:lpstr>
      <vt:lpstr>Проблема </vt:lpstr>
      <vt:lpstr>Тема: Правописание слов с парной согласной в корне, на конце слова. </vt:lpstr>
      <vt:lpstr>Тема: Правописание слов с безударной гласной в корне </vt:lpstr>
      <vt:lpstr>Слайд 12</vt:lpstr>
      <vt:lpstr>Правило проверки парных согласных в корне, на конце слова.</vt:lpstr>
      <vt:lpstr>Алгоритм (памятка)</vt:lpstr>
      <vt:lpstr>Продолжи фразу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24</cp:revision>
  <dcterms:created xsi:type="dcterms:W3CDTF">2012-12-18T17:01:44Z</dcterms:created>
  <dcterms:modified xsi:type="dcterms:W3CDTF">2017-05-22T18:22:59Z</dcterms:modified>
</cp:coreProperties>
</file>