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hSG3n7gATPQmPYpHZc7L1muFO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Тип урока:</a:t>
            </a:r>
            <a:r>
              <a:rPr lang="ru" sz="1200">
                <a:solidFill>
                  <a:schemeClr val="dk1"/>
                </a:solidFill>
              </a:rPr>
              <a:t> урок открытия нового знания.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Цель урока:</a:t>
            </a:r>
            <a:r>
              <a:rPr lang="ru" sz="1200">
                <a:solidFill>
                  <a:schemeClr val="dk1"/>
                </a:solidFill>
              </a:rPr>
              <a:t> формирование навыков правильно писать буквы парных по глухости-звонкости согласных в корне слова.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Результаты: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личностные: познавательные интересы, активность, инициативность, любознательность и самостоятельность в познании русского языка;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предметные: находить место орфограммы в слове; применять изученные правила правописания;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метапредметные: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регулятивные: строить действия по достижению цели; совместно обсуждать процесс и результат работы;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коммуникативные: корректно и аргументированно высказывать своё мнение о результатах наблюдения за языковыми единицами;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познавательные: находить закономерности в процессе наблюдения за языковыми единицами.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Проверка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516363" y="647363"/>
            <a:ext cx="4143300" cy="17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625" lIns="63250" spcFirstLastPara="1" rIns="63250" wrap="square" tIns="316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ru" sz="1200"/>
              <a:t>Сверяемся с целями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/>
              <a:t>Здорово, мы достигли сразу двух целей! Идём дальше.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153" name="Google Shape;153;p11:notes"/>
          <p:cNvSpPr txBox="1"/>
          <p:nvPr>
            <p:ph idx="12" type="sldNum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1625" lIns="63250" spcFirstLastPara="1" rIns="63250" wrap="square" tIns="31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Первичное закрепление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Ребята, а сейчас мы выполним звуко-буквенный разбор слова «дуб», но оформлять будем новым способом.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Произнесите слово. Сколько слогов? Какой ударный слог? Сколько букв, а звуков? Запишите в тетрадь слово, поставьте ударение, далее после тире укажите количество слогов, звуков и букв.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Какой первый звук? Дайте характеристику. Отлично, а записывать будем так (учитель комментируе</a:t>
            </a:r>
            <a:r>
              <a:rPr lang="ru" sz="1200"/>
              <a:t>т</a:t>
            </a:r>
            <a:r>
              <a:rPr lang="ru" sz="1200"/>
              <a:t>).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Дайте характеристику второму звуку.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</a:t>
            </a:r>
            <a:r>
              <a:rPr lang="ru" sz="1200">
                <a:solidFill>
                  <a:schemeClr val="dk1"/>
                </a:solidFill>
              </a:rPr>
              <a:t>Что можем сказать о третьем звуке?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букв в слове?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звуков в слове?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Проверка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Первичное закрепление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Найдите в словах согласные в слабой позиции. Подчеркните букву одной чертой.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Выделите корень в словах.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Подберите проверочное слово.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de4c7d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ede4c7d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Первичное закрепление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Найдите в словах согласные в слабой позиции. Подчеркните букву одной чертой.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Выделите корень в словах.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Назовите проверочное слово.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Первичное закрепление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А сейчас, ребята, мы будем выполнять задание-соревнование. Чтобы быстрее поймать рыбок, используйте проверочные слова для написания парного согласного в корне слова. Запишите их в тетрадь. 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Проверка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Первичное закрепление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Найдите пары однокоренных слов. Запишите пары слов.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Выделите корень в словах.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Подчеркните одной чертой буквы, которые обозначают парные по звонкости-глухости согласные звуки в слабой позиции.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Где находятся эти буквы? (В корне слова, в конце слова.)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Можно ли ошибиться в написании слов с парными </a:t>
            </a:r>
            <a:r>
              <a:rPr lang="ru" sz="1200">
                <a:solidFill>
                  <a:schemeClr val="dk1"/>
                </a:solidFill>
              </a:rPr>
              <a:t>по звонкости-глухости согласными? (Да, так как происходит замена звука. Это проверяемое слово.)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Все буквы, которые обозначают парные согласные звуки, вы подчеркнули? (Нет.)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Почему? (В других однокоренных словах согласные звуки находятся в сильной позиции — звук чётко слышится.)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Где находятся парные согласные звуки в сильной позиции? (Перед гласными звуками, парные звонкие согласные звуки находятся в сильной позиции перед непарными звонкими согласными звуками.)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Можно ли назвать эти слова проверочными? (Да, это проверочные слова. Парный согласный здесь слышится чётко, потому что после него слышится гласный звук.)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Подчеркните парный согласный в проверочном слове двумя чертами.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387162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175" lIns="48325" spcFirstLastPara="1" rIns="48325" wrap="square" tIns="24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Проверка. Самооценка ученика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br>
              <a:rPr b="1" lang="ru" sz="1200">
                <a:latin typeface="Arial"/>
                <a:ea typeface="Arial"/>
                <a:cs typeface="Arial"/>
                <a:sym typeface="Arial"/>
              </a:rPr>
            </a:br>
            <a:r>
              <a:rPr lang="ru" sz="1200">
                <a:latin typeface="Arial"/>
                <a:ea typeface="Arial"/>
                <a:cs typeface="Arial"/>
                <a:sym typeface="Arial"/>
              </a:rPr>
              <a:t>После выполнения задания учитель может предложить ученикам оценить свою деятельность на примере работы одного ученика. Вопросы к ученику, который выполнил работу, необходимо задать только после сверки с эталоном. Алгоритм самооценки: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Что тебе нужно было сделать?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Какова была цель?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Что нужно было получить в результате?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Удалось ли тебе получить нужный результат? Найдено ли решение, ответ?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Ты справился с заданием без ошибок или с ошибками? Если не справился, то какие ошибки были допущены? В чём затруднения?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Ты выполнил всё сам или с чей-то помощью?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Какие умения развивались при выполнении задания?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Сейчас мы вместе с … (имя ученика) учились оценивать свою работу. 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175" lIns="48325" spcFirstLastPara="1" rIns="48325" wrap="square" tIns="24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Самоопределение к деятельности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Учитель настраивает учащихся на урок. Учитель напоминает о правильной посадке за партой, как правильно держать ручку и карандаш при письме.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8450" lIns="56900" spcFirstLastPara="1" rIns="56900" wrap="square" tIns="28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Физкультминутка</a:t>
            </a:r>
            <a:br>
              <a:rPr lang="ru" sz="1200"/>
            </a:b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Давайте теперь разомн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мся.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Дотроньтесь правой рукой до носа.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Дотроньтесь левой рукой до правого уха.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Положите ладонь левой руки на голову.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Дотроньтесь правой рукой до подбородка.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Положите ладонь правой руки на живот.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Положите ладонь левой руки на правое плечо.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Дотроньтесь левой рукой до носа.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Дотроньтесь правой рукой до левого уха.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76" name="Google Shape;276;p1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8450" lIns="56900" spcFirstLastPara="1" rIns="56900" wrap="square" tIns="28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Закрепление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 Например</a:t>
            </a:r>
            <a:r>
              <a:rPr lang="ru" sz="1200"/>
              <a:t>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здочками. Один момент, который нужно доработать, отметьте знаком вопроса.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Вы должны пояснить, почему вы так считаете.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8e352c1a4_0_37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e8e352c1a4_0_37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Закрепление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solidFill>
                  <a:schemeClr val="dk1"/>
                </a:solidFill>
              </a:rPr>
            </a:b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e8e352c1a4_0_37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8e352c1a4_0_55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2e8e352c1a4_0_55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 Например</a:t>
            </a:r>
            <a:r>
              <a:rPr lang="ru" sz="1200"/>
              <a:t>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звездочками. Один момент, который нужно доработать, отметьте знаком вопроса.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Вы должны пояснить, почему вы так считаете.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e8e352c1a4_0_55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8e352c1a4_0_74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e8e352c1a4_0_74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Закрепление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solidFill>
                  <a:schemeClr val="dk1"/>
                </a:solidFill>
              </a:rPr>
            </a:b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e8e352c1a4_0_74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8e352c1a4_0_92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2e8e352c1a4_0_92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 Например</a:t>
            </a:r>
            <a:r>
              <a:rPr lang="ru" sz="1200"/>
              <a:t>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здочками. Один момент, который нужно доработать, отметьте знаком вопроса.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Вы должны пояснить, почему вы так считаете.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e8e352c1a4_0_92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8e352c1a4_0_0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2e8e352c1a4_0_0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Закрепление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solidFill>
                  <a:schemeClr val="dk1"/>
                </a:solidFill>
              </a:rPr>
            </a:b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e8e352c1a4_0_0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e8e352c1a4_0_17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e8e352c1a4_0_17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 Например</a:t>
            </a:r>
            <a:r>
              <a:rPr lang="ru" sz="1200"/>
              <a:t>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здочками. Один момент, который нужно доработать, отметьте знаком вопроса.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Вы должны пояснить, почему вы так считаете.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e8e352c1a4_0_17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e8e352c1a4_0_113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2e8e352c1a4_0_113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Закрепление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solidFill>
                  <a:schemeClr val="dk1"/>
                </a:solidFill>
              </a:rPr>
            </a:b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e8e352c1a4_0_113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Актуализация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Ребята, дополните таблицу буквами, которые обозначают парные звонкие и глухие согласные звуки.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8e352c1a4_0_131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2e8e352c1a4_0_131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Учитель может организовать самопроверку или взаимную проверку в парах. Например: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звёздочками. Один момент, который нужно доработать, отметьте знаком вопроса.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Вы должны пояснить, почему вы так считаете.</a:t>
            </a:r>
            <a:endParaRPr sz="1200"/>
          </a:p>
        </p:txBody>
      </p:sp>
      <p:sp>
        <p:nvSpPr>
          <p:cNvPr id="459" name="Google Shape;459;g2e8e352c1a4_0_131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e8e352c1a4_0_150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2e8e352c1a4_0_150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Закрепление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подготовьте простой карандаш, ручку. Выполните задания на рабочих листах.</a:t>
            </a:r>
            <a:br>
              <a:rPr lang="ru" sz="1200">
                <a:solidFill>
                  <a:schemeClr val="dk1"/>
                </a:solidFill>
              </a:rPr>
            </a:b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b="1" lang="ru" sz="1200">
                <a:solidFill>
                  <a:srgbClr val="2F2F45"/>
                </a:solidFill>
              </a:rPr>
              <a:t>«Правописание слов с парным по звонкости-глухости согласным в корне слова»</a:t>
            </a:r>
            <a:r>
              <a:rPr lang="ru" sz="1200">
                <a:solidFill>
                  <a:srgbClr val="2F2F45"/>
                </a:solidFill>
              </a:rPr>
              <a:t> из сервиса</a:t>
            </a:r>
            <a:r>
              <a:rPr b="1" lang="ru" sz="1200">
                <a:solidFill>
                  <a:srgbClr val="2F2F45"/>
                </a:solidFill>
              </a:rPr>
              <a:t> «Подготовка к уроку»</a:t>
            </a:r>
            <a:r>
              <a:rPr lang="ru" sz="1200">
                <a:solidFill>
                  <a:srgbClr val="2F2F45"/>
                </a:solidFill>
              </a:rPr>
              <a:t>.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e8e352c1a4_0_150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e8e352c1a4_0_168:notes"/>
          <p:cNvSpPr/>
          <p:nvPr>
            <p:ph idx="2" type="sldImg"/>
          </p:nvPr>
        </p:nvSpPr>
        <p:spPr>
          <a:xfrm>
            <a:off x="387163" y="485557"/>
            <a:ext cx="3107400" cy="131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2e8e352c1a4_0_168:notes"/>
          <p:cNvSpPr txBox="1"/>
          <p:nvPr>
            <p:ph idx="1" type="body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725" lIns="47450" spcFirstLastPara="1" rIns="47450" wrap="square" tIns="23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Учитель может организовать самопроверку или взаимную проверку в парах. Например: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Ребята, предлагаю каждому проверить работу своего соседа по парте до сверки с ответами. Для этого вам необходимо обменяться тетрадями и не оценивать работу соседа, а определить в ней два положительных момента и отметить их двумя звёздочками. Один момент, который нужно доработать, отметьте знаком вопроса.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Вы должны пояснить, почему вы так считаете.</a:t>
            </a:r>
            <a:endParaRPr sz="1200"/>
          </a:p>
        </p:txBody>
      </p:sp>
      <p:sp>
        <p:nvSpPr>
          <p:cNvPr id="498" name="Google Shape;498;g2e8e352c1a4_0_168:notes"/>
          <p:cNvSpPr txBox="1"/>
          <p:nvPr>
            <p:ph idx="12" type="sldNum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23725" lIns="47450" spcFirstLastPara="1" rIns="47450" wrap="square" tIns="2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:notes"/>
          <p:cNvSpPr/>
          <p:nvPr>
            <p:ph idx="2" type="sldImg"/>
          </p:nvPr>
        </p:nvSpPr>
        <p:spPr>
          <a:xfrm>
            <a:off x="516363" y="647363"/>
            <a:ext cx="4143300" cy="17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22:notes"/>
          <p:cNvSpPr txBox="1"/>
          <p:nvPr>
            <p:ph idx="1" type="body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64425" spcFirstLastPara="1" rIns="64425" wrap="square" tIns="32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Рефлексия. Подведение итогов урока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Удалось ли нам достичь целей урока? На какие вопросы мы учились отвечать? Что ещё мы узнали? 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2:notes"/>
          <p:cNvSpPr txBox="1"/>
          <p:nvPr>
            <p:ph idx="12" type="sldNum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2200" lIns="64425" spcFirstLastPara="1" rIns="64425" wrap="square" tIns="32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3:notes"/>
          <p:cNvSpPr/>
          <p:nvPr>
            <p:ph idx="2" type="sldImg"/>
          </p:nvPr>
        </p:nvSpPr>
        <p:spPr>
          <a:xfrm>
            <a:off x="516363" y="647363"/>
            <a:ext cx="4143300" cy="17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23:notes"/>
          <p:cNvSpPr txBox="1"/>
          <p:nvPr>
            <p:ph idx="1" type="body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625" lIns="63250" spcFirstLastPara="1" rIns="63250" wrap="square" tIns="31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Рефлексия. Оценка эмоционального состояния детей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Учитель предлагает детям сравнить впечатления от урока с цветами светофора.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Зелёный цвет — урок понравился; жёлтый — урок неплохой, но что-то не понравилось; красный — урок совсем не понравился.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3:notes"/>
          <p:cNvSpPr txBox="1"/>
          <p:nvPr>
            <p:ph idx="12" type="sldNum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1625" lIns="63250" spcFirstLastPara="1" rIns="63250" wrap="square" tIns="31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/>
          <p:nvPr>
            <p:ph idx="2" type="sldImg"/>
          </p:nvPr>
        </p:nvSpPr>
        <p:spPr>
          <a:xfrm>
            <a:off x="516363" y="647363"/>
            <a:ext cx="4143300" cy="17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24:notes"/>
          <p:cNvSpPr txBox="1"/>
          <p:nvPr>
            <p:ph idx="1" type="body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625" lIns="63250" spcFirstLastPara="1" rIns="63250" wrap="square" tIns="316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Рекомендации для занятий дома</a:t>
            </a: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br>
              <a:rPr lang="ru" sz="1200">
                <a:latin typeface="Arial"/>
                <a:ea typeface="Arial"/>
                <a:cs typeface="Arial"/>
                <a:sym typeface="Arial"/>
              </a:rPr>
            </a:br>
            <a:r>
              <a:rPr lang="ru" sz="1200">
                <a:latin typeface="Arial"/>
                <a:ea typeface="Arial"/>
                <a:cs typeface="Arial"/>
                <a:sym typeface="Arial"/>
              </a:rPr>
              <a:t>— В личном кабинете нажмите на квадрат «Задания от учителя». До заданной даты решите все карточки.</a:t>
            </a:r>
            <a:endParaRPr sz="1200"/>
          </a:p>
        </p:txBody>
      </p:sp>
      <p:sp>
        <p:nvSpPr>
          <p:cNvPr id="540" name="Google Shape;540;p24:notes"/>
          <p:cNvSpPr txBox="1"/>
          <p:nvPr>
            <p:ph idx="12" type="sldNum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1625" lIns="63250" spcFirstLastPara="1" rIns="63250" wrap="square" tIns="31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Актуализация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Чем различаются буквы и звуки? (Буквы мы пишем и читаем, звуки слышим и произносим.)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образуются звонкие согласные звуки? (Из шума и голоса.)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образуются глухие согласные звуки? (Только из шума.)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Какие непарные глухие согласные звуки вы знаете? (</a:t>
            </a:r>
            <a:r>
              <a:rPr lang="ru" sz="1200">
                <a:solidFill>
                  <a:schemeClr val="dk1"/>
                </a:solidFill>
              </a:rPr>
              <a:t>[х], [х’], [ц], [ч’], [щ’])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</a:t>
            </a:r>
            <a:r>
              <a:rPr lang="ru" sz="1200">
                <a:solidFill>
                  <a:schemeClr val="dk1"/>
                </a:solidFill>
              </a:rPr>
              <a:t>Какие непарные глухие согласные звуки вы знаете? ([й] и сонорные — [л], [л’], [м], [м’], [н], [н’], [р], [р’])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   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Целеполагание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Прочитайте предложения.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Определите парные по звонкости-глухости согласные звуки в выделенных словах.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Что вы заметили? (Правописание парного согласного в корне слова не совпадает с произношением.)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Надо ли проверять правописание парного согласного в корне слова? (Да, это орфограмма.)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Где в слове находится эта орфограмма? (В корне слова, в конце слова.)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Значит, какая сегодня тема урока?</a:t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516363" y="647363"/>
            <a:ext cx="4143300" cy="17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625" lIns="63250" spcFirstLastPara="1" rIns="63250" wrap="square" tIns="316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Целеполагание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После обсуждения версий ребят учитель помогает сформулировать тему и цели урока.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6:notes"/>
          <p:cNvSpPr txBox="1"/>
          <p:nvPr>
            <p:ph idx="12" type="sldNum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1625" lIns="63250" spcFirstLastPara="1" rIns="63250" wrap="square" tIns="31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Открытие нового знания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Ребята, послушайте слова. Распределите слова по группам. Выделите корень в словах.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Открытие нового знания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 каких словах написание не совпадает с произношением?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Какие это звуки? (Безударные гласные звуки и парные по звонкости-глухости звуки.)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Где находятся эти звуки? (В корне слова.)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 какой позиции находятся эти звуки? (В слабой позиции. Написание слова следует проверить.)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мы можем проверить безударный гласный звук? (</a:t>
            </a:r>
            <a:r>
              <a:rPr lang="ru" sz="1200">
                <a:solidFill>
                  <a:schemeClr val="dk1"/>
                </a:solidFill>
              </a:rPr>
              <a:t>Чтобы проверить безударный гласный в корне слова, нужно изменить слово так, чтобы эта гласная стала ударной.)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 быть, если нет проверочного слова? (Если правописание гласного в безударном положении нельзя проверить ударением, то написание гласного надо запомнить. Это словарное слово.)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Что происходит с парными согласными звуками в слабой позиции? (Замена звука. Написание не совпадает с произношением.)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Что происходит с парными согласными звуками в сильной позиции? (Звук не меняется. Написание совпадает с произношением.)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Когда парный согласный звук находится в сильной позиции? (Перед гласными, перед непарными звонкими согласными.)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/>
              <a:t>Открытие нового знания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Сделаем вывод. Выберите верные варианты ответа.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02 (Цвет)">
  <p:cSld name="Слайд 02 (Цвет)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/>
        </p:nvSpPr>
        <p:spPr>
          <a:xfrm>
            <a:off x="209551" y="166688"/>
            <a:ext cx="8724900" cy="4809900"/>
          </a:xfrm>
          <a:prstGeom prst="roundRect">
            <a:avLst>
              <a:gd fmla="val 63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1"/>
          <p:cNvSpPr txBox="1"/>
          <p:nvPr>
            <p:ph idx="12" type="sldNum"/>
          </p:nvPr>
        </p:nvSpPr>
        <p:spPr>
          <a:xfrm>
            <a:off x="6553676" y="4449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7" name="Google Shape;57;p41"/>
          <p:cNvSpPr txBox="1"/>
          <p:nvPr>
            <p:ph type="title"/>
          </p:nvPr>
        </p:nvSpPr>
        <p:spPr>
          <a:xfrm>
            <a:off x="521494" y="596147"/>
            <a:ext cx="80898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1DC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DCFA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2.jp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13" Type="http://schemas.openxmlformats.org/officeDocument/2006/relationships/image" Target="../media/image26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5" Type="http://schemas.openxmlformats.org/officeDocument/2006/relationships/image" Target="../media/image30.png"/><Relationship Id="rId14" Type="http://schemas.openxmlformats.org/officeDocument/2006/relationships/image" Target="../media/image27.png"/><Relationship Id="rId17" Type="http://schemas.openxmlformats.org/officeDocument/2006/relationships/image" Target="../media/image32.png"/><Relationship Id="rId16" Type="http://schemas.openxmlformats.org/officeDocument/2006/relationships/image" Target="../media/image31.png"/><Relationship Id="rId5" Type="http://schemas.openxmlformats.org/officeDocument/2006/relationships/image" Target="../media/image35.png"/><Relationship Id="rId19" Type="http://schemas.openxmlformats.org/officeDocument/2006/relationships/image" Target="../media/image14.png"/><Relationship Id="rId6" Type="http://schemas.openxmlformats.org/officeDocument/2006/relationships/image" Target="../media/image25.png"/><Relationship Id="rId18" Type="http://schemas.openxmlformats.org/officeDocument/2006/relationships/image" Target="../media/image33.png"/><Relationship Id="rId7" Type="http://schemas.openxmlformats.org/officeDocument/2006/relationships/image" Target="../media/image52.png"/><Relationship Id="rId8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7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7.jpg"/><Relationship Id="rId5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6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3.png"/><Relationship Id="rId8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35.xml.rels><?xml version="1.0" encoding="UTF-8" standalone="yes"?><Relationships xmlns="http://schemas.openxmlformats.org/package/2006/relationships"><Relationship Id="rId10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5" Type="http://schemas.openxmlformats.org/officeDocument/2006/relationships/image" Target="../media/image74.png"/><Relationship Id="rId6" Type="http://schemas.openxmlformats.org/officeDocument/2006/relationships/image" Target="../media/image77.png"/><Relationship Id="rId7" Type="http://schemas.openxmlformats.org/officeDocument/2006/relationships/image" Target="../media/image79.png"/><Relationship Id="rId8" Type="http://schemas.openxmlformats.org/officeDocument/2006/relationships/image" Target="../media/image6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9.jp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0.jp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3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2.jp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1839" l="0" r="0" t="1839"/>
          <a:stretch/>
        </p:blipFill>
        <p:spPr>
          <a:xfrm>
            <a:off x="345250" y="345075"/>
            <a:ext cx="8453700" cy="4453200"/>
          </a:xfrm>
          <a:prstGeom prst="roundRect">
            <a:avLst>
              <a:gd fmla="val 6643" name="adj"/>
            </a:avLst>
          </a:prstGeom>
          <a:noFill/>
          <a:ln>
            <a:noFill/>
          </a:ln>
        </p:spPr>
      </p:pic>
      <p:pic>
        <p:nvPicPr>
          <p:cNvPr descr="preencoded.png" id="63" name="Google Shape;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200" y="591625"/>
            <a:ext cx="5591001" cy="15893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757176" y="709775"/>
            <a:ext cx="62205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Правописание слов с парным 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 звонкости-глухости 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согласным в корне слова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 " id="65" name="Google Shape;6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205" y="3984325"/>
            <a:ext cx="1310045" cy="5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>
            <a:off x="758909" y="4124505"/>
            <a:ext cx="11868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b="1"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класс</a:t>
            </a:r>
            <a:endParaRPr b="1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6">
            <a:alphaModFix/>
          </a:blip>
          <a:srcRect b="9" l="0" r="0" t="9"/>
          <a:stretch/>
        </p:blipFill>
        <p:spPr>
          <a:xfrm flipH="1">
            <a:off x="4209680" y="2016625"/>
            <a:ext cx="4678774" cy="31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50" y="345069"/>
            <a:ext cx="8448500" cy="4453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/>
          <p:nvPr/>
        </p:nvSpPr>
        <p:spPr>
          <a:xfrm>
            <a:off x="659550" y="579550"/>
            <a:ext cx="7824900" cy="2260800"/>
          </a:xfrm>
          <a:prstGeom prst="roundRect">
            <a:avLst>
              <a:gd fmla="val 216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856879" y="741700"/>
            <a:ext cx="7886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Чтобы проверить, какой буквой обозначить парный по глухости-звонкости согласный звук, надо изменить слово так, чтобы после 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согласного звука стоял </a:t>
            </a: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гласный звук 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или звонкий непарный согласный звук.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577225" y="623100"/>
            <a:ext cx="7731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Правописание слов с парным по</a:t>
            </a:r>
            <a:r>
              <a:rPr b="1" lang="ru" sz="23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звонкости-</a:t>
            </a:r>
            <a:endParaRPr b="1"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глухости согласным в корне слова</a:t>
            </a:r>
            <a:endParaRPr b="0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1142379" y="1655826"/>
            <a:ext cx="69150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место орфограммы в слове 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Соотносить и объяснять произношение парного 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 звонкости-глухости согласного звука в слов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в словах букву парного согласного звука, написание которой надо проверять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10354" t="0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9" name="Google Shape;15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1658870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0" name="Google Shape;1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2252132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1" name="Google Shape;16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3167576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2" name="Google Shape;16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19" y="1563265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3" name="Google Shape;16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19" y="2152604"/>
            <a:ext cx="361231" cy="29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4">
            <a:alphaModFix/>
          </a:blip>
          <a:srcRect b="1811" l="0" r="0" t="1811"/>
          <a:stretch/>
        </p:blipFill>
        <p:spPr>
          <a:xfrm flipH="1">
            <a:off x="345250" y="3227915"/>
            <a:ext cx="8448600" cy="1570500"/>
          </a:xfrm>
          <a:prstGeom prst="round2SameRect">
            <a:avLst>
              <a:gd fmla="val 0" name="adj1"/>
              <a:gd fmla="val 19040" name="adj2"/>
            </a:avLst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658275" y="566725"/>
            <a:ext cx="80508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Дуб — 1 слог, 3 зв., 3 б.</a:t>
            </a: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д — [  ] — 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 — [  ] —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б — [  ] — 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__ букв, __ звуков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000" y="692318"/>
            <a:ext cx="3125074" cy="328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3"/>
          <p:cNvCxnSpPr/>
          <p:nvPr/>
        </p:nvCxnSpPr>
        <p:spPr>
          <a:xfrm>
            <a:off x="744875" y="2474354"/>
            <a:ext cx="4088400" cy="0"/>
          </a:xfrm>
          <a:prstGeom prst="straightConnector1">
            <a:avLst/>
          </a:prstGeom>
          <a:noFill/>
          <a:ln cap="flat" cmpd="sng" w="38100">
            <a:solidFill>
              <a:srgbClr val="9BCE9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preencoded.png" id="173" name="Google Shape;17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8" name="Google Shape;1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5">
            <a:alphaModFix/>
          </a:blip>
          <a:srcRect b="6759" l="0" r="0" t="0"/>
          <a:stretch/>
        </p:blipFill>
        <p:spPr>
          <a:xfrm>
            <a:off x="345050" y="345150"/>
            <a:ext cx="8462700" cy="4453800"/>
          </a:xfrm>
          <a:prstGeom prst="roundRect">
            <a:avLst>
              <a:gd fmla="val 6113" name="adj"/>
            </a:avLst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>
            <a:off x="1332088" y="687018"/>
            <a:ext cx="79635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Дуб — </a:t>
            </a:r>
            <a:r>
              <a:rPr b="1" i="0" lang="ru" sz="2300" u="none" cap="none" strike="noStrike">
                <a:solidFill>
                  <a:srgbClr val="2F2F45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 слог, 3 зв., 3 б. </a:t>
            </a:r>
            <a:endParaRPr b="1"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д — [д] — согл., звонк. парн., твёрд. парн.;</a:t>
            </a:r>
            <a:endParaRPr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у — [</a:t>
            </a:r>
            <a:r>
              <a:rPr lang="ru" sz="23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у</a:t>
            </a: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] — гласн., ударн.;</a:t>
            </a:r>
            <a:endParaRPr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 — [</a:t>
            </a:r>
            <a:r>
              <a:rPr lang="ru" sz="23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</a:t>
            </a: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] —  согл., глух. парн., твёрд. парн.</a:t>
            </a:r>
            <a:endParaRPr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 буквы, 3 звука.</a:t>
            </a:r>
            <a:endParaRPr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2" name="Google Shape;182;p14"/>
          <p:cNvCxnSpPr/>
          <p:nvPr/>
        </p:nvCxnSpPr>
        <p:spPr>
          <a:xfrm>
            <a:off x="1398568" y="2833950"/>
            <a:ext cx="6673200" cy="0"/>
          </a:xfrm>
          <a:prstGeom prst="straightConnector1">
            <a:avLst/>
          </a:prstGeom>
          <a:noFill/>
          <a:ln cap="flat" cmpd="sng" w="38100">
            <a:solidFill>
              <a:srgbClr val="3477A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 b="-7" l="0" r="0" t="24960"/>
          <a:stretch/>
        </p:blipFill>
        <p:spPr>
          <a:xfrm>
            <a:off x="345250" y="1331350"/>
            <a:ext cx="8448600" cy="3467100"/>
          </a:xfrm>
          <a:prstGeom prst="roundRect">
            <a:avLst>
              <a:gd fmla="val 6704" name="adj"/>
            </a:avLst>
          </a:prstGeom>
          <a:noFill/>
          <a:ln>
            <a:noFill/>
          </a:ln>
        </p:spPr>
      </p:pic>
      <p:sp>
        <p:nvSpPr>
          <p:cNvPr id="189" name="Google Shape;189;p15"/>
          <p:cNvSpPr txBox="1"/>
          <p:nvPr/>
        </p:nvSpPr>
        <p:spPr>
          <a:xfrm>
            <a:off x="687950" y="558225"/>
            <a:ext cx="776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Найдите согласные в слабой позиции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encoded.png" id="190" name="Google Shape;19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5" name="Google Shape;195;g2ede4c7d11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ede4c7d11d_0_0"/>
          <p:cNvSpPr txBox="1"/>
          <p:nvPr/>
        </p:nvSpPr>
        <p:spPr>
          <a:xfrm>
            <a:off x="687950" y="558225"/>
            <a:ext cx="776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Проверьте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encoded.png" id="197" name="Google Shape;197;g2ede4c7d11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ede4c7d1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750" y="1097025"/>
            <a:ext cx="8448502" cy="370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4">
            <a:alphaModFix/>
          </a:blip>
          <a:srcRect b="27486" l="1536" r="0" t="2627"/>
          <a:stretch/>
        </p:blipFill>
        <p:spPr>
          <a:xfrm>
            <a:off x="345250" y="345050"/>
            <a:ext cx="8448600" cy="4453500"/>
          </a:xfrm>
          <a:prstGeom prst="roundRect">
            <a:avLst>
              <a:gd fmla="val 6955" name="adj"/>
            </a:avLst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810675" y="-1262075"/>
            <a:ext cx="796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Обед, жуки. </a:t>
            </a:r>
            <a:endParaRPr b="0" i="0" sz="24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02316">
            <a:off x="6897388" y="1855818"/>
            <a:ext cx="1687267" cy="103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0079" y="679299"/>
            <a:ext cx="1435895" cy="6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189216">
            <a:off x="4934578" y="1611021"/>
            <a:ext cx="1612700" cy="10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3395" y="466223"/>
            <a:ext cx="1717425" cy="78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26847" y="390025"/>
            <a:ext cx="1858149" cy="12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948401" y="1039174"/>
            <a:ext cx="1288809" cy="1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4164" y="2156651"/>
            <a:ext cx="1435900" cy="106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7863" y="466227"/>
            <a:ext cx="1248471" cy="11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67877" y="3109785"/>
            <a:ext cx="2002250" cy="10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3612650" y="3533955"/>
            <a:ext cx="1717426" cy="122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356125" y="2200576"/>
            <a:ext cx="1771949" cy="10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7674" y="3730103"/>
            <a:ext cx="1717425" cy="95574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/>
          <p:nvPr/>
        </p:nvSpPr>
        <p:spPr>
          <a:xfrm>
            <a:off x="567600" y="4125525"/>
            <a:ext cx="8322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ужин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1101900" y="2552700"/>
            <a:ext cx="10263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ложки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1880600" y="3357875"/>
            <a:ext cx="13698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рассказы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16"/>
          <p:cNvSpPr/>
          <p:nvPr/>
        </p:nvSpPr>
        <p:spPr>
          <a:xfrm flipH="1">
            <a:off x="4497888" y="3974079"/>
            <a:ext cx="8322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рыба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3780038" y="686550"/>
            <a:ext cx="12486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пирожок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7428175" y="1117752"/>
            <a:ext cx="12486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капризы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16"/>
          <p:cNvSpPr/>
          <p:nvPr/>
        </p:nvSpPr>
        <p:spPr>
          <a:xfrm rot="1247368">
            <a:off x="5355360" y="2005176"/>
            <a:ext cx="1094566" cy="343051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пудинг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16"/>
          <p:cNvSpPr/>
          <p:nvPr/>
        </p:nvSpPr>
        <p:spPr>
          <a:xfrm>
            <a:off x="3351946" y="2575393"/>
            <a:ext cx="10713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компот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16"/>
          <p:cNvSpPr/>
          <p:nvPr/>
        </p:nvSpPr>
        <p:spPr>
          <a:xfrm rot="-1244535">
            <a:off x="7493688" y="2079925"/>
            <a:ext cx="1145230" cy="342944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творога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389746" y="958546"/>
            <a:ext cx="11451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наряды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45710" y="3619598"/>
            <a:ext cx="990636" cy="9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903979">
            <a:off x="5505472" y="2931249"/>
            <a:ext cx="1505853" cy="11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/>
          <p:nvPr/>
        </p:nvSpPr>
        <p:spPr>
          <a:xfrm>
            <a:off x="2386093" y="1633986"/>
            <a:ext cx="11925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кузовок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5818768" y="862602"/>
            <a:ext cx="11451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наряды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6"/>
          <p:cNvSpPr/>
          <p:nvPr/>
        </p:nvSpPr>
        <p:spPr>
          <a:xfrm rot="1405911">
            <a:off x="5595984" y="3265679"/>
            <a:ext cx="832122" cy="342909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жуки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7351638" y="4049325"/>
            <a:ext cx="8322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обед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9" name="Google Shape;2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4">
            <a:alphaModFix/>
          </a:blip>
          <a:srcRect b="27486" l="1536" r="0" t="2627"/>
          <a:stretch/>
        </p:blipFill>
        <p:spPr>
          <a:xfrm>
            <a:off x="345250" y="345050"/>
            <a:ext cx="8448600" cy="4453500"/>
          </a:xfrm>
          <a:prstGeom prst="roundRect">
            <a:avLst>
              <a:gd fmla="val 6955" name="adj"/>
            </a:avLst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02316">
            <a:off x="6897388" y="1855818"/>
            <a:ext cx="1687267" cy="103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0079" y="679299"/>
            <a:ext cx="1435895" cy="6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847" y="390025"/>
            <a:ext cx="1858149" cy="12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863" y="466227"/>
            <a:ext cx="1248471" cy="11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7877" y="3109785"/>
            <a:ext cx="2002250" cy="10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612650" y="3533955"/>
            <a:ext cx="1717426" cy="122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7"/>
          <p:cNvSpPr/>
          <p:nvPr/>
        </p:nvSpPr>
        <p:spPr>
          <a:xfrm>
            <a:off x="1880600" y="3357875"/>
            <a:ext cx="13698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рассказы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17"/>
          <p:cNvSpPr/>
          <p:nvPr/>
        </p:nvSpPr>
        <p:spPr>
          <a:xfrm flipH="1">
            <a:off x="4497888" y="3974079"/>
            <a:ext cx="8322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рыба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7428175" y="1117752"/>
            <a:ext cx="12486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капризы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17"/>
          <p:cNvSpPr/>
          <p:nvPr/>
        </p:nvSpPr>
        <p:spPr>
          <a:xfrm rot="-1244535">
            <a:off x="7493688" y="2079925"/>
            <a:ext cx="1145230" cy="342944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творога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389746" y="958546"/>
            <a:ext cx="11451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наряды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903979">
            <a:off x="5505472" y="2931249"/>
            <a:ext cx="1505853" cy="11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/>
          <p:nvPr/>
        </p:nvSpPr>
        <p:spPr>
          <a:xfrm>
            <a:off x="5818768" y="862602"/>
            <a:ext cx="1145100" cy="342900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наряды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7"/>
          <p:cNvSpPr/>
          <p:nvPr/>
        </p:nvSpPr>
        <p:spPr>
          <a:xfrm rot="1405911">
            <a:off x="5595984" y="3265679"/>
            <a:ext cx="832122" cy="342909"/>
          </a:xfrm>
          <a:prstGeom prst="roundRect">
            <a:avLst>
              <a:gd fmla="val 16667" name="adj"/>
            </a:avLst>
          </a:pr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жуки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>
            <a:off x="919800" y="636950"/>
            <a:ext cx="2054700" cy="3763200"/>
          </a:xfrm>
          <a:prstGeom prst="roundRect">
            <a:avLst>
              <a:gd fmla="val 16667" name="adj"/>
            </a:avLst>
          </a:prstGeom>
          <a:solidFill>
            <a:srgbClr val="E1F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"/>
          <p:cNvSpPr/>
          <p:nvPr/>
        </p:nvSpPr>
        <p:spPr>
          <a:xfrm>
            <a:off x="5749250" y="636950"/>
            <a:ext cx="2054700" cy="3763200"/>
          </a:xfrm>
          <a:prstGeom prst="roundRect">
            <a:avLst>
              <a:gd fmla="val 16667" name="adj"/>
            </a:avLst>
          </a:prstGeom>
          <a:solidFill>
            <a:srgbClr val="E1F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1228050" y="659748"/>
            <a:ext cx="1438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гриб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лодка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ягода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зуб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ножка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травка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дуб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5670500" y="661598"/>
            <a:ext cx="2212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дубок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лодочка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ягодка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грибочек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ноженька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зубок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трава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70" name="Google Shape;2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74300" y="0"/>
            <a:ext cx="285730" cy="134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260" y="345057"/>
            <a:ext cx="8448494" cy="445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4" name="Google Shape;7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400" y="346276"/>
            <a:ext cx="8448500" cy="44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9" name="Google Shape;2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96" y="733255"/>
            <a:ext cx="5526298" cy="93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/>
          <p:nvPr/>
        </p:nvSpPr>
        <p:spPr>
          <a:xfrm>
            <a:off x="987888" y="938132"/>
            <a:ext cx="48930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3700"/>
              <a:buFont typeface="Arial"/>
              <a:buNone/>
            </a:pPr>
            <a:r>
              <a:rPr b="1" i="0" lang="ru" sz="37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Физкультминутка</a:t>
            </a:r>
            <a:endParaRPr b="0" i="0" sz="3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287" name="Google Shape;2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0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9" name="Google Shape;299;p20"/>
          <p:cNvPicPr preferRelativeResize="0"/>
          <p:nvPr/>
        </p:nvPicPr>
        <p:blipFill rotWithShape="1">
          <a:blip r:embed="rId12">
            <a:alphaModFix/>
          </a:blip>
          <a:srcRect b="77090" l="0" r="0" t="6048"/>
          <a:stretch/>
        </p:blipFill>
        <p:spPr>
          <a:xfrm>
            <a:off x="345250" y="1564423"/>
            <a:ext cx="8442134" cy="201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21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307" name="Google Shape;30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08" name="Google Shape;30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09" name="Google Shape;30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0" name="Google Shape;310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1" name="Google Shape;311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2" name="Google Shape;312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3" name="Google Shape;313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4" name="Google Shape;314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5" name="Google Shape;315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16" name="Google Shape;316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21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9" name="Google Shape;319;p21"/>
          <p:cNvPicPr preferRelativeResize="0"/>
          <p:nvPr/>
        </p:nvPicPr>
        <p:blipFill rotWithShape="1">
          <a:blip r:embed="rId12">
            <a:alphaModFix/>
          </a:blip>
          <a:srcRect b="75416" l="0" r="0" t="5871"/>
          <a:stretch/>
        </p:blipFill>
        <p:spPr>
          <a:xfrm>
            <a:off x="345250" y="1452360"/>
            <a:ext cx="8453399" cy="223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8e352c1a4_0_37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326" name="Google Shape;326;g2e8e352c1a4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g2e8e352c1a4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g2e8e352c1a4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g2e8e352c1a4_0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g2e8e352c1a4_0_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g2e8e352c1a4_0_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g2e8e352c1a4_0_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g2e8e352c1a4_0_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g2e8e352c1a4_0_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g2e8e352c1a4_0_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e8e352c1a4_0_37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e8e352c1a4_0_37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8" name="Google Shape;338;g2e8e352c1a4_0_37"/>
          <p:cNvPicPr preferRelativeResize="0"/>
          <p:nvPr/>
        </p:nvPicPr>
        <p:blipFill rotWithShape="1">
          <a:blip r:embed="rId12">
            <a:alphaModFix/>
          </a:blip>
          <a:srcRect b="46867" l="0" r="0" t="24961"/>
          <a:stretch/>
        </p:blipFill>
        <p:spPr>
          <a:xfrm>
            <a:off x="345250" y="888752"/>
            <a:ext cx="8442124" cy="33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8e352c1a4_0_55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g2e8e352c1a4_0_55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346" name="Google Shape;346;g2e8e352c1a4_0_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47" name="Google Shape;347;g2e8e352c1a4_0_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48" name="Google Shape;348;g2e8e352c1a4_0_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49" name="Google Shape;349;g2e8e352c1a4_0_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0" name="Google Shape;350;g2e8e352c1a4_0_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1" name="Google Shape;351;g2e8e352c1a4_0_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2" name="Google Shape;352;g2e8e352c1a4_0_5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3" name="Google Shape;353;g2e8e352c1a4_0_5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4" name="Google Shape;354;g2e8e352c1a4_0_5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55" name="Google Shape;355;g2e8e352c1a4_0_5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g2e8e352c1a4_0_55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e8e352c1a4_0_55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" name="Google Shape;358;g2e8e352c1a4_0_55"/>
          <p:cNvPicPr preferRelativeResize="0"/>
          <p:nvPr/>
        </p:nvPicPr>
        <p:blipFill rotWithShape="1">
          <a:blip r:embed="rId12">
            <a:alphaModFix/>
          </a:blip>
          <a:srcRect b="47241" l="0" r="0" t="26867"/>
          <a:stretch/>
        </p:blipFill>
        <p:spPr>
          <a:xfrm>
            <a:off x="345250" y="1022884"/>
            <a:ext cx="8453399" cy="309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e8e352c1a4_0_74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365" name="Google Shape;365;g2e8e352c1a4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g2e8e352c1a4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g2e8e352c1a4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g2e8e352c1a4_0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g2e8e352c1a4_0_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g2e8e352c1a4_0_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g2e8e352c1a4_0_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g2e8e352c1a4_0_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g2e8e352c1a4_0_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g2e8e352c1a4_0_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e8e352c1a4_0_74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e8e352c1a4_0_74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7" name="Google Shape;377;g2e8e352c1a4_0_74"/>
          <p:cNvPicPr preferRelativeResize="0"/>
          <p:nvPr/>
        </p:nvPicPr>
        <p:blipFill rotWithShape="1">
          <a:blip r:embed="rId12">
            <a:alphaModFix/>
          </a:blip>
          <a:srcRect b="11870" l="0" r="0" t="55410"/>
          <a:stretch/>
        </p:blipFill>
        <p:spPr>
          <a:xfrm>
            <a:off x="345250" y="617000"/>
            <a:ext cx="8442124" cy="390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e8e352c1a4_0_92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g2e8e352c1a4_0_92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385" name="Google Shape;385;g2e8e352c1a4_0_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86" name="Google Shape;386;g2e8e352c1a4_0_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87" name="Google Shape;387;g2e8e352c1a4_0_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88" name="Google Shape;388;g2e8e352c1a4_0_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89" name="Google Shape;389;g2e8e352c1a4_0_9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90" name="Google Shape;390;g2e8e352c1a4_0_9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91" name="Google Shape;391;g2e8e352c1a4_0_9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92" name="Google Shape;392;g2e8e352c1a4_0_9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93" name="Google Shape;393;g2e8e352c1a4_0_9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394" name="Google Shape;394;g2e8e352c1a4_0_9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g2e8e352c1a4_0_92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e8e352c1a4_0_92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7" name="Google Shape;397;g2e8e352c1a4_0_92"/>
          <p:cNvPicPr preferRelativeResize="0"/>
          <p:nvPr/>
        </p:nvPicPr>
        <p:blipFill rotWithShape="1">
          <a:blip r:embed="rId12">
            <a:alphaModFix/>
          </a:blip>
          <a:srcRect b="15043" l="0" r="0" t="54892"/>
          <a:stretch/>
        </p:blipFill>
        <p:spPr>
          <a:xfrm>
            <a:off x="345250" y="773274"/>
            <a:ext cx="8453399" cy="359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8e352c1a4_0_0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404" name="Google Shape;404;g2e8e352c1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g2e8e352c1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g2e8e352c1a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g2e8e352c1a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g2e8e352c1a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g2e8e352c1a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g2e8e352c1a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g2e8e352c1a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g2e8e352c1a4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g2e8e352c1a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e8e352c1a4_0_0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e8e352c1a4_0_0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6" name="Google Shape;416;g2e8e352c1a4_0_0"/>
          <p:cNvPicPr preferRelativeResize="0"/>
          <p:nvPr/>
        </p:nvPicPr>
        <p:blipFill rotWithShape="1">
          <a:blip r:embed="rId12">
            <a:alphaModFix/>
          </a:blip>
          <a:srcRect b="81387" l="0" r="42873" t="5926"/>
          <a:stretch/>
        </p:blipFill>
        <p:spPr>
          <a:xfrm>
            <a:off x="345250" y="1243294"/>
            <a:ext cx="8453399" cy="265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8e352c1a4_0_17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g2e8e352c1a4_0_17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424" name="Google Shape;424;g2e8e352c1a4_0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25" name="Google Shape;425;g2e8e352c1a4_0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26" name="Google Shape;426;g2e8e352c1a4_0_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27" name="Google Shape;427;g2e8e352c1a4_0_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28" name="Google Shape;428;g2e8e352c1a4_0_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29" name="Google Shape;429;g2e8e352c1a4_0_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30" name="Google Shape;430;g2e8e352c1a4_0_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31" name="Google Shape;431;g2e8e352c1a4_0_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32" name="Google Shape;432;g2e8e352c1a4_0_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33" name="Google Shape;433;g2e8e352c1a4_0_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4" name="Google Shape;434;g2e8e352c1a4_0_17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e8e352c1a4_0_17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6" name="Google Shape;436;g2e8e352c1a4_0_17"/>
          <p:cNvPicPr preferRelativeResize="0"/>
          <p:nvPr/>
        </p:nvPicPr>
        <p:blipFill rotWithShape="1">
          <a:blip r:embed="rId12">
            <a:alphaModFix/>
          </a:blip>
          <a:srcRect b="81682" l="0" r="41331" t="5877"/>
          <a:stretch/>
        </p:blipFill>
        <p:spPr>
          <a:xfrm>
            <a:off x="345250" y="1303349"/>
            <a:ext cx="8453399" cy="253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8e352c1a4_0_113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443" name="Google Shape;443;g2e8e352c1a4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g2e8e352c1a4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g2e8e352c1a4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g2e8e352c1a4_0_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g2e8e352c1a4_0_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g2e8e352c1a4_0_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g2e8e352c1a4_0_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g2e8e352c1a4_0_1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g2e8e352c1a4_0_1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g2e8e352c1a4_0_1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e8e352c1a4_0_113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e8e352c1a4_0_113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5" name="Google Shape;455;g2e8e352c1a4_0_113"/>
          <p:cNvPicPr preferRelativeResize="0"/>
          <p:nvPr/>
        </p:nvPicPr>
        <p:blipFill rotWithShape="1">
          <a:blip r:embed="rId12">
            <a:alphaModFix/>
          </a:blip>
          <a:srcRect b="53136" l="0" r="0" t="19545"/>
          <a:stretch/>
        </p:blipFill>
        <p:spPr>
          <a:xfrm>
            <a:off x="345250" y="937500"/>
            <a:ext cx="8453399" cy="326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313" l="0" r="0" t="30034"/>
          <a:stretch/>
        </p:blipFill>
        <p:spPr>
          <a:xfrm>
            <a:off x="348850" y="1580325"/>
            <a:ext cx="8448600" cy="3218100"/>
          </a:xfrm>
          <a:prstGeom prst="roundRect">
            <a:avLst>
              <a:gd fmla="val 6562" name="adj"/>
            </a:avLst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687950" y="634425"/>
            <a:ext cx="77631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Заполните таблицу с парными </a:t>
            </a:r>
            <a:endParaRPr b="1"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звонкими и глухими согласными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encoded.png" id="83" name="Google Shape;8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8e352c1a4_0_131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g2e8e352c1a4_0_131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463" name="Google Shape;463;g2e8e352c1a4_0_1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4" name="Google Shape;464;g2e8e352c1a4_0_1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5" name="Google Shape;465;g2e8e352c1a4_0_1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6" name="Google Shape;466;g2e8e352c1a4_0_1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7" name="Google Shape;467;g2e8e352c1a4_0_1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8" name="Google Shape;468;g2e8e352c1a4_0_1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69" name="Google Shape;469;g2e8e352c1a4_0_1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70" name="Google Shape;470;g2e8e352c1a4_0_1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71" name="Google Shape;471;g2e8e352c1a4_0_1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472" name="Google Shape;472;g2e8e352c1a4_0_1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g2e8e352c1a4_0_131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e8e352c1a4_0_131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5" name="Google Shape;475;g2e8e352c1a4_0_131"/>
          <p:cNvPicPr preferRelativeResize="0"/>
          <p:nvPr/>
        </p:nvPicPr>
        <p:blipFill rotWithShape="1">
          <a:blip r:embed="rId12">
            <a:alphaModFix/>
          </a:blip>
          <a:srcRect b="59502" l="0" r="0" t="19378"/>
          <a:stretch/>
        </p:blipFill>
        <p:spPr>
          <a:xfrm>
            <a:off x="345250" y="1308388"/>
            <a:ext cx="8453399" cy="252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e8e352c1a4_0_150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" id="482" name="Google Shape;482;g2e8e352c1a4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g2e8e352c1a4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g2e8e352c1a4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g2e8e352c1a4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g2e8e352c1a4_0_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g2e8e352c1a4_0_1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g2e8e352c1a4_0_1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g2e8e352c1a4_0_1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g2e8e352c1a4_0_1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g2e8e352c1a4_0_15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e8e352c1a4_0_150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e8e352c1a4_0_150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4" name="Google Shape;494;g2e8e352c1a4_0_150"/>
          <p:cNvPicPr preferRelativeResize="0"/>
          <p:nvPr/>
        </p:nvPicPr>
        <p:blipFill rotWithShape="1">
          <a:blip r:embed="rId12">
            <a:alphaModFix/>
          </a:blip>
          <a:srcRect b="33403" l="0" r="0" t="46799"/>
          <a:stretch/>
        </p:blipFill>
        <p:spPr>
          <a:xfrm>
            <a:off x="345250" y="1387486"/>
            <a:ext cx="8453399" cy="23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e8e352c1a4_0_168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fmla="val 679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g2e8e352c1a4_0_168"/>
          <p:cNvGrpSpPr/>
          <p:nvPr/>
        </p:nvGrpSpPr>
        <p:grpSpPr>
          <a:xfrm>
            <a:off x="7935590" y="4895491"/>
            <a:ext cx="863151" cy="137599"/>
            <a:chOff x="7935590" y="4895491"/>
            <a:chExt cx="863151" cy="137599"/>
          </a:xfrm>
        </p:grpSpPr>
        <p:pic>
          <p:nvPicPr>
            <p:cNvPr descr=" " id="502" name="Google Shape;502;g2e8e352c1a4_0_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3" name="Google Shape;503;g2e8e352c1a4_0_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5590" y="4895491"/>
              <a:ext cx="862580" cy="13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4" name="Google Shape;504;g2e8e352c1a4_0_1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35590" y="4900779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5" name="Google Shape;505;g2e8e352c1a4_0_1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9995" y="4900643"/>
              <a:ext cx="124062" cy="12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6" name="Google Shape;506;g2e8e352c1a4_0_1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62642" y="4900778"/>
              <a:ext cx="136099" cy="12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7" name="Google Shape;507;g2e8e352c1a4_0_1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7307" y="4900778"/>
              <a:ext cx="131083" cy="12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8" name="Google Shape;508;g2e8e352c1a4_0_1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285" y="4899791"/>
              <a:ext cx="33703" cy="3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09" name="Google Shape;509;g2e8e352c1a4_0_16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38131" y="4900778"/>
              <a:ext cx="145168" cy="12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10" name="Google Shape;510;g2e8e352c1a4_0_16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408603" y="4944976"/>
              <a:ext cx="29073" cy="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 " id="511" name="Google Shape;511;g2e8e352c1a4_0_16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0822" y="4991383"/>
              <a:ext cx="35762" cy="34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g2e8e352c1a4_0_168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e8e352c1a4_0_168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b="1" i="0" sz="2300" u="none" cap="none" strike="noStrik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4" name="Google Shape;514;g2e8e352c1a4_0_168"/>
          <p:cNvPicPr preferRelativeResize="0"/>
          <p:nvPr/>
        </p:nvPicPr>
        <p:blipFill rotWithShape="1">
          <a:blip r:embed="rId12">
            <a:alphaModFix/>
          </a:blip>
          <a:srcRect b="39731" l="0" r="0" t="40882"/>
          <a:stretch/>
        </p:blipFill>
        <p:spPr>
          <a:xfrm>
            <a:off x="345250" y="1515725"/>
            <a:ext cx="8453399" cy="23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20" name="Google Shape;5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 rotWithShape="1">
          <a:blip r:embed="rId4">
            <a:alphaModFix/>
          </a:blip>
          <a:srcRect b="0" l="0" r="10354" t="0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2"/>
          <p:cNvSpPr/>
          <p:nvPr/>
        </p:nvSpPr>
        <p:spPr>
          <a:xfrm>
            <a:off x="577225" y="623100"/>
            <a:ext cx="7731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Правописание слов с парным по</a:t>
            </a:r>
            <a:r>
              <a:rPr b="1" lang="ru" sz="23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звонкости-</a:t>
            </a:r>
            <a:endParaRPr b="1" i="0" sz="2300" u="none" cap="none" strike="noStrike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глухости согласным в корне слова</a:t>
            </a:r>
            <a:endParaRPr b="0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1142379" y="1655826"/>
            <a:ext cx="69150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место орфограммы в слове 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Соотносить и объяснять произношение парного 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 звонкости-глухости согласного звука в слов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в словах букву парного согласного звука, написание которой надо проверять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encoded.png" id="524" name="Google Shape;52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1658870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5" name="Google Shape;52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2252132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6" name="Google Shape;52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3167576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7" name="Google Shape;52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19" y="1563265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8" name="Google Shape;52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19" y="2152604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9" name="Google Shape;52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19" y="3064856"/>
            <a:ext cx="361231" cy="29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35" name="Google Shape;5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36" name="Google Shape;5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42" name="Google Shape;5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3" name="Google Shape;5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4" name="Google Shape;5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0506" y="1229264"/>
            <a:ext cx="6205628" cy="1315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5" name="Google Shape;54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3005" y="1337094"/>
            <a:ext cx="6006142" cy="1099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6" name="Google Shape;54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0506" y="2598708"/>
            <a:ext cx="6205628" cy="1315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7" name="Google Shape;54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49189" y="2701146"/>
            <a:ext cx="5989968" cy="1105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8" name="Google Shape;54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4205" y="1940943"/>
            <a:ext cx="1272396" cy="1261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9" name="Google Shape;549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2099" y="2043382"/>
            <a:ext cx="1056736" cy="105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50" name="Google Shape;550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15115" y="2404613"/>
            <a:ext cx="382797" cy="38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687950" y="634425"/>
            <a:ext cx="776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Проверьте себя</a:t>
            </a:r>
            <a:endParaRPr b="1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28734"/>
          <a:stretch/>
        </p:blipFill>
        <p:spPr>
          <a:xfrm>
            <a:off x="345250" y="1505774"/>
            <a:ext cx="8448600" cy="3292800"/>
          </a:xfrm>
          <a:prstGeom prst="roundRect">
            <a:avLst>
              <a:gd fmla="val 6403" name="adj"/>
            </a:avLst>
          </a:prstGeom>
          <a:noFill/>
          <a:ln>
            <a:noFill/>
          </a:ln>
        </p:spPr>
      </p:pic>
      <p:pic>
        <p:nvPicPr>
          <p:cNvPr descr="preencoded.png"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810900" y="602400"/>
            <a:ext cx="75222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ru" sz="27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 столе стоит чайный </a:t>
            </a:r>
            <a:r>
              <a:rPr b="1" i="0" lang="ru" sz="27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сервиз.</a:t>
            </a:r>
            <a:endParaRPr b="1" i="0" sz="27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ru" sz="27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Мы приготовили для мамы </a:t>
            </a:r>
            <a:r>
              <a:rPr b="1" i="0" lang="ru" sz="27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сюрприз. </a:t>
            </a:r>
            <a:endParaRPr b="1" i="0" sz="27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3146" l="1758" r="2171" t="3482"/>
          <a:stretch/>
        </p:blipFill>
        <p:spPr>
          <a:xfrm>
            <a:off x="3283500" y="2014593"/>
            <a:ext cx="2577000" cy="250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E1DCF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reencoded.png" id="99" name="Google Shape;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577225" y="623100"/>
            <a:ext cx="7731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Правописание слов с парным по</a:t>
            </a:r>
            <a:r>
              <a:rPr b="1" lang="ru" sz="23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b="1" i="0" lang="ru" sz="2300" u="none" cap="none" strike="noStrike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звонкости- глухости согласным в корне слова</a:t>
            </a:r>
            <a:endParaRPr b="0"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142379" y="1655826"/>
            <a:ext cx="69150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место орфограммы в слове 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Соотносить и объяснять произношение парного 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 звонкости-глухости согласного звука в слов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 в словах букву парного согласного звука, написание которой надо проверять</a:t>
            </a:r>
            <a:b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10354" t="0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9" name="Google Shape;10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1658870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0" name="Google Shape;11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2252132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1" name="Google Shape;11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58" y="3167576"/>
            <a:ext cx="253401" cy="2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4">
            <a:alphaModFix/>
          </a:blip>
          <a:srcRect b="3296" l="0" r="0" t="318"/>
          <a:stretch/>
        </p:blipFill>
        <p:spPr>
          <a:xfrm>
            <a:off x="345250" y="345050"/>
            <a:ext cx="8448600" cy="4453500"/>
          </a:xfrm>
          <a:prstGeom prst="roundRect">
            <a:avLst>
              <a:gd fmla="val 6714" name="adj"/>
            </a:avLst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472950" y="416079"/>
            <a:ext cx="8198100" cy="9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2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Определите позицию выделенного согласного.</a:t>
            </a:r>
            <a:endParaRPr b="1" sz="22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22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Распределите слова по группам</a:t>
            </a:r>
            <a:endParaRPr b="1" sz="22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encoded.png" id="119" name="Google Shape;11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3296" l="0" r="0" t="318"/>
          <a:stretch/>
        </p:blipFill>
        <p:spPr>
          <a:xfrm>
            <a:off x="345250" y="345050"/>
            <a:ext cx="8448600" cy="4453500"/>
          </a:xfrm>
          <a:prstGeom prst="roundRect">
            <a:avLst>
              <a:gd fmla="val 6714" name="adj"/>
            </a:avLst>
          </a:prstGeom>
          <a:noFill/>
          <a:ln>
            <a:noFill/>
          </a:ln>
        </p:spPr>
      </p:pic>
      <p:pic>
        <p:nvPicPr>
          <p:cNvPr descr="preencoded.png" id="126" name="Google Shape;1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50" y="345069"/>
            <a:ext cx="8448500" cy="4453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/>
          <p:nvPr/>
        </p:nvSpPr>
        <p:spPr>
          <a:xfrm>
            <a:off x="659550" y="579550"/>
            <a:ext cx="7824900" cy="1700100"/>
          </a:xfrm>
          <a:prstGeom prst="roundRect">
            <a:avLst>
              <a:gd fmla="val 216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8825" lIns="38825" spcFirstLastPara="1" rIns="38825" wrap="square" tIns="3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/>
        </p:nvSpPr>
        <p:spPr>
          <a:xfrm>
            <a:off x="845263" y="617943"/>
            <a:ext cx="78867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Чтобы проверить, какой буквой обозначить парный по глухости-звонкости согласный звук, надо изменить слово так, чтобы после 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3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согласного звука стоял _________</a:t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503472" y="2527400"/>
            <a:ext cx="2131500" cy="60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D9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2855174" y="2439500"/>
            <a:ext cx="2790300" cy="78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D9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344421" y="2599550"/>
            <a:ext cx="244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гласный звук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2766750" y="2460950"/>
            <a:ext cx="300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глухой парный согласный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звук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5865675" y="2439500"/>
            <a:ext cx="2790300" cy="78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D9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5865675" y="2460950"/>
            <a:ext cx="279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звонкий непарный согласный звук</a:t>
            </a:r>
            <a:endParaRPr i="0" sz="1800" u="none" cap="none" strike="noStrik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4572004" y="1775223"/>
            <a:ext cx="3649500" cy="40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E1DC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